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88" r:id="rId2"/>
    <p:sldId id="257" r:id="rId3"/>
    <p:sldId id="260" r:id="rId4"/>
    <p:sldId id="264" r:id="rId5"/>
    <p:sldId id="287" r:id="rId6"/>
    <p:sldId id="282" r:id="rId7"/>
    <p:sldId id="291" r:id="rId8"/>
    <p:sldId id="293" r:id="rId9"/>
    <p:sldId id="294" r:id="rId10"/>
    <p:sldId id="295" r:id="rId11"/>
    <p:sldId id="296" r:id="rId12"/>
    <p:sldId id="290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25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9" r:id="rId35"/>
    <p:sldId id="318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336" r:id="rId53"/>
    <p:sldId id="337" r:id="rId54"/>
    <p:sldId id="270" r:id="rId55"/>
    <p:sldId id="339" r:id="rId56"/>
    <p:sldId id="367" r:id="rId57"/>
    <p:sldId id="340" r:id="rId58"/>
    <p:sldId id="341" r:id="rId59"/>
    <p:sldId id="342" r:id="rId60"/>
    <p:sldId id="343" r:id="rId61"/>
    <p:sldId id="344" r:id="rId62"/>
    <p:sldId id="345" r:id="rId63"/>
    <p:sldId id="346" r:id="rId64"/>
    <p:sldId id="347" r:id="rId65"/>
    <p:sldId id="348" r:id="rId66"/>
    <p:sldId id="349" r:id="rId67"/>
    <p:sldId id="350" r:id="rId68"/>
    <p:sldId id="351" r:id="rId69"/>
    <p:sldId id="352" r:id="rId70"/>
    <p:sldId id="353" r:id="rId71"/>
    <p:sldId id="354" r:id="rId72"/>
    <p:sldId id="355" r:id="rId73"/>
    <p:sldId id="356" r:id="rId74"/>
    <p:sldId id="357" r:id="rId75"/>
    <p:sldId id="358" r:id="rId76"/>
    <p:sldId id="362" r:id="rId77"/>
    <p:sldId id="359" r:id="rId78"/>
    <p:sldId id="360" r:id="rId79"/>
    <p:sldId id="361" r:id="rId80"/>
    <p:sldId id="309" r:id="rId81"/>
    <p:sldId id="363" r:id="rId82"/>
    <p:sldId id="364" r:id="rId83"/>
    <p:sldId id="365" r:id="rId84"/>
    <p:sldId id="366" r:id="rId85"/>
    <p:sldId id="266" r:id="rId8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21301"/>
    <a:srgbClr val="B72B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91"/>
  </p:normalViewPr>
  <p:slideViewPr>
    <p:cSldViewPr snapToGrid="0" snapToObjects="1">
      <p:cViewPr varScale="1">
        <p:scale>
          <a:sx n="34" d="100"/>
          <a:sy n="34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E436E"/>
            </a:solidFill>
            <a:ln w="12700" cap="flat">
              <a:noFill/>
              <a:miter lim="400000"/>
            </a:ln>
            <a:effectLst/>
          </c:spPr>
          <c:explosion val="1"/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DB-4F01-9559-76BBBE6D5E82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DB-4F01-9559-76BBBE6D5E82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DB-4F01-9559-76BBBE6D5E82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DB-4F01-9559-76BBBE6D5E82}"/>
              </c:ext>
            </c:extLst>
          </c:dPt>
          <c:dPt>
            <c:idx val="4"/>
            <c:bubble3D val="0"/>
            <c:spPr>
              <a:solidFill>
                <a:srgbClr val="52586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D5DB-4F01-9559-76BBBE6D5E82}"/>
              </c:ext>
            </c:extLst>
          </c:dPt>
          <c:dPt>
            <c:idx val="5"/>
            <c:bubble3D val="0"/>
            <c:spPr>
              <a:solidFill>
                <a:srgbClr val="28282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D5DB-4F01-9559-76BBBE6D5E82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</c:v>
                </c:pt>
                <c:pt idx="1">
                  <c:v>76</c:v>
                </c:pt>
                <c:pt idx="2">
                  <c:v>28</c:v>
                </c:pt>
                <c:pt idx="3">
                  <c:v>26</c:v>
                </c:pt>
                <c:pt idx="4">
                  <c:v>21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5DB-4F01-9559-76BBBE6D5E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E436E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68-4E66-ADFF-1043A79AC7FD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68-4E66-ADFF-1043A79AC7FD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3B68-4E66-ADFF-1043A79AC7FD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3B68-4E66-ADFF-1043A79AC7FD}"/>
              </c:ext>
            </c:extLst>
          </c:dPt>
          <c:dPt>
            <c:idx val="4"/>
            <c:bubble3D val="0"/>
            <c:spPr>
              <a:solidFill>
                <a:srgbClr val="52586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3B68-4E66-ADFF-1043A79AC7FD}"/>
              </c:ext>
            </c:extLst>
          </c:dPt>
          <c:dPt>
            <c:idx val="5"/>
            <c:bubble3D val="0"/>
            <c:spPr>
              <a:solidFill>
                <a:srgbClr val="28282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3B68-4E66-ADFF-1043A79AC7FD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</c:v>
                </c:pt>
                <c:pt idx="1">
                  <c:v>76</c:v>
                </c:pt>
                <c:pt idx="2">
                  <c:v>28</c:v>
                </c:pt>
                <c:pt idx="3">
                  <c:v>26</c:v>
                </c:pt>
                <c:pt idx="4">
                  <c:v>21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B68-4E66-ADFF-1043A79AC7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E436E"/>
            </a:solidFill>
            <a:ln w="12700" cap="flat">
              <a:noFill/>
              <a:miter lim="400000"/>
            </a:ln>
            <a:effectLst/>
          </c:spPr>
          <c:explosion val="1"/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CC54-4E28-B894-F966AE3F77E2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CC54-4E28-B894-F966AE3F77E2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CC54-4E28-B894-F966AE3F77E2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CC54-4E28-B894-F966AE3F77E2}"/>
              </c:ext>
            </c:extLst>
          </c:dPt>
          <c:dPt>
            <c:idx val="4"/>
            <c:bubble3D val="0"/>
            <c:spPr>
              <a:solidFill>
                <a:srgbClr val="52586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CC54-4E28-B894-F966AE3F77E2}"/>
              </c:ext>
            </c:extLst>
          </c:dPt>
          <c:dPt>
            <c:idx val="5"/>
            <c:bubble3D val="0"/>
            <c:spPr>
              <a:solidFill>
                <a:srgbClr val="28282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CC54-4E28-B894-F966AE3F77E2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</c:v>
                </c:pt>
                <c:pt idx="1">
                  <c:v>76</c:v>
                </c:pt>
                <c:pt idx="2">
                  <c:v>28</c:v>
                </c:pt>
                <c:pt idx="3">
                  <c:v>26</c:v>
                </c:pt>
                <c:pt idx="4">
                  <c:v>21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C54-4E28-B894-F966AE3F77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E436E"/>
            </a:solidFill>
            <a:ln w="12700" cap="flat">
              <a:noFill/>
              <a:miter lim="400000"/>
            </a:ln>
            <a:effectLst/>
          </c:spPr>
          <c:explosion val="1"/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78C8-4B3C-BC4B-DF0FAD3E3104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78C8-4B3C-BC4B-DF0FAD3E3104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78C8-4B3C-BC4B-DF0FAD3E3104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78C8-4B3C-BC4B-DF0FAD3E3104}"/>
              </c:ext>
            </c:extLst>
          </c:dPt>
          <c:dPt>
            <c:idx val="4"/>
            <c:bubble3D val="0"/>
            <c:spPr>
              <a:solidFill>
                <a:srgbClr val="52586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78C8-4B3C-BC4B-DF0FAD3E3104}"/>
              </c:ext>
            </c:extLst>
          </c:dPt>
          <c:dPt>
            <c:idx val="5"/>
            <c:bubble3D val="0"/>
            <c:spPr>
              <a:solidFill>
                <a:srgbClr val="28282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78C8-4B3C-BC4B-DF0FAD3E3104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</c:v>
                </c:pt>
                <c:pt idx="1">
                  <c:v>76</c:v>
                </c:pt>
                <c:pt idx="2">
                  <c:v>28</c:v>
                </c:pt>
                <c:pt idx="3">
                  <c:v>26</c:v>
                </c:pt>
                <c:pt idx="4">
                  <c:v>21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8C8-4B3C-BC4B-DF0FAD3E31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632934D4-3644-2645-89AA-74B89001863D}" type="presOf" srcId="{5751A452-EA68-47DA-BC02-F15D51DB33B5}" destId="{9328B93A-9EDF-4946-A68E-953B47926A49}" srcOrd="1" destOrd="0" presId="urn:microsoft.com/office/officeart/2005/8/layout/process1"/>
    <dgm:cxn modelId="{93D3A935-AF86-5D49-A15B-945BA5055D43}" type="presOf" srcId="{C7ECC96B-9CD0-4842-80E3-B3C768863FCA}" destId="{BE295642-40D1-44A1-813E-3FA607A6305B}" srcOrd="0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8F51391B-BE21-A74B-85CC-8E95C990B773}" type="presOf" srcId="{182BF6ED-7592-4D46-A052-DC16F24F0921}" destId="{BF8661B0-D6A6-4CF1-B55C-BD2B6C7B16C2}" srcOrd="0" destOrd="0" presId="urn:microsoft.com/office/officeart/2005/8/layout/process1"/>
    <dgm:cxn modelId="{B7F8DF9A-DBDA-F849-8B0E-B2E929B0E49B}" type="presOf" srcId="{6C9CDB2F-66BB-4C8D-83A6-70FAEC8EB6CA}" destId="{C6FE32B6-7FCF-4380-9F36-55304D7C22B8}" srcOrd="0" destOrd="0" presId="urn:microsoft.com/office/officeart/2005/8/layout/process1"/>
    <dgm:cxn modelId="{34EF0E0F-EA4E-1743-97B3-7921E201ECB1}" type="presOf" srcId="{CDF6D142-BE83-4F62-9E42-14E0777D3FC0}" destId="{79E955D4-0CA7-4E04-9FD7-C17DB2E90012}" srcOrd="0" destOrd="0" presId="urn:microsoft.com/office/officeart/2005/8/layout/process1"/>
    <dgm:cxn modelId="{719B8775-30F8-BC42-9FF9-5C3F6C580089}" type="presOf" srcId="{E067614B-22B7-4079-9CDA-AA019CAA719E}" destId="{3578E606-DD1E-4C8B-8D23-80578A396D3E}" srcOrd="1" destOrd="0" presId="urn:microsoft.com/office/officeart/2005/8/layout/process1"/>
    <dgm:cxn modelId="{F98C2FF7-5AFB-DC44-BFAE-8857734F3469}" type="presOf" srcId="{8D42948A-CD0A-453E-9A6A-5FDBE3E491BA}" destId="{B7051D66-04B2-421C-8633-43BD8A388B97}" srcOrd="0" destOrd="0" presId="urn:microsoft.com/office/officeart/2005/8/layout/process1"/>
    <dgm:cxn modelId="{0641484A-054C-5843-9225-A01BEF747F91}" type="presOf" srcId="{161242CD-E749-4609-BEBE-7165D89FFAE8}" destId="{D10A9FCF-8878-4DFC-9F10-3835AD0E1882}" srcOrd="0" destOrd="0" presId="urn:microsoft.com/office/officeart/2005/8/layout/process1"/>
    <dgm:cxn modelId="{D77C62E1-A607-5449-9833-6B9EC035DB37}" type="presOf" srcId="{2D271E56-C260-4B20-BB0E-A3717AB1D343}" destId="{20B90B13-DAF9-48C7-AC27-5D61029488CC}" srcOrd="0" destOrd="0" presId="urn:microsoft.com/office/officeart/2005/8/layout/process1"/>
    <dgm:cxn modelId="{AB81D43D-0DA1-5142-B070-B49BC6A50A8C}" type="presOf" srcId="{F3B21984-577D-4128-845B-D42467CD283B}" destId="{F159C5F7-8339-48E5-BA10-262C89C5B0B3}" srcOrd="0" destOrd="0" presId="urn:microsoft.com/office/officeart/2005/8/layout/process1"/>
    <dgm:cxn modelId="{EF4317F2-EBFA-1545-819C-72AA87DDB3DA}" type="presOf" srcId="{161242CD-E749-4609-BEBE-7165D89FFAE8}" destId="{A4F6DE8B-5A1C-4011-8751-58952CF18F21}" srcOrd="1" destOrd="0" presId="urn:microsoft.com/office/officeart/2005/8/layout/process1"/>
    <dgm:cxn modelId="{621643CD-1CCB-A544-B2FA-7C596DDCFD75}" type="presOf" srcId="{E067614B-22B7-4079-9CDA-AA019CAA719E}" destId="{116FECD0-FB30-4C1B-AC43-7529E9E6A175}" srcOrd="0" destOrd="0" presId="urn:microsoft.com/office/officeart/2005/8/layout/process1"/>
    <dgm:cxn modelId="{282529F2-AD0F-AB47-A15D-ACC62E4275C4}" type="presOf" srcId="{08B636C8-305D-41F8-B8FA-57FD68383E95}" destId="{722EE1BE-1C1B-4258-A1D9-F3D2518C0422}" srcOrd="1" destOrd="0" presId="urn:microsoft.com/office/officeart/2005/8/layout/process1"/>
    <dgm:cxn modelId="{4112F982-769D-384C-8003-3D1195A7517A}" type="presOf" srcId="{08B636C8-305D-41F8-B8FA-57FD68383E95}" destId="{9B5527A8-EDA7-49B3-8DF3-075FD3B42AB4}" srcOrd="0" destOrd="0" presId="urn:microsoft.com/office/officeart/2005/8/layout/process1"/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739A7C94-17E8-8045-9658-0FB4C157DE4E}" type="presOf" srcId="{E516D465-DD41-4BA7-B819-8243754E0A75}" destId="{4AA314CC-1CD1-49C9-AE33-CE7142F8774E}" srcOrd="0" destOrd="0" presId="urn:microsoft.com/office/officeart/2005/8/layout/process1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B8041F1E-67DD-F741-AF83-2ECC9FA64D22}" type="presOf" srcId="{1965C04D-A4F5-453D-9FA4-ADDF3C36FBA4}" destId="{D3579440-0623-4C78-B73F-B886DBDA0CDC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591EBEC2-761D-EC41-A70E-6F937206DFC5}" type="presOf" srcId="{09E63102-9B28-4A5D-8016-6322AD25664F}" destId="{B3D9A2A6-736A-4044-8DD0-38194CFD6802}" srcOrd="1" destOrd="0" presId="urn:microsoft.com/office/officeart/2005/8/layout/process1"/>
    <dgm:cxn modelId="{151F1CEF-244A-3442-B01B-C562D8FA4FBF}" type="presOf" srcId="{5751A452-EA68-47DA-BC02-F15D51DB33B5}" destId="{13801319-19D1-4423-A797-93CB9A21E239}" srcOrd="0" destOrd="0" presId="urn:microsoft.com/office/officeart/2005/8/layout/process1"/>
    <dgm:cxn modelId="{D795CE54-C947-ED40-BD33-42032ECC2CF9}" type="presOf" srcId="{09E63102-9B28-4A5D-8016-6322AD25664F}" destId="{8DEF5DFD-EC63-4FBC-BD14-0264C4DF3D21}" srcOrd="0" destOrd="0" presId="urn:microsoft.com/office/officeart/2005/8/layout/process1"/>
    <dgm:cxn modelId="{22556E86-81B4-4840-B169-4124BC06E3B3}" type="presOf" srcId="{C7ECC96B-9CD0-4842-80E3-B3C768863FCA}" destId="{D48BFCBE-0F2E-4446-870C-F2B7C6D4A40C}" srcOrd="1" destOrd="0" presId="urn:microsoft.com/office/officeart/2005/8/layout/process1"/>
    <dgm:cxn modelId="{E919861E-75C7-8440-A5F2-D63AC577FD6A}" type="presOf" srcId="{F3B21984-577D-4128-845B-D42467CD283B}" destId="{F8C6B370-5B34-45AB-8664-A9578459F5DF}" srcOrd="1" destOrd="0" presId="urn:microsoft.com/office/officeart/2005/8/layout/process1"/>
    <dgm:cxn modelId="{E7C2E139-83C1-9840-BAD8-99199223A5D1}" type="presOf" srcId="{2E9838C5-C85A-4995-8073-AB38689F4A37}" destId="{287035D5-73C7-4F3E-9C8A-5056E8C5CA18}" srcOrd="0" destOrd="0" presId="urn:microsoft.com/office/officeart/2005/8/layout/process1"/>
    <dgm:cxn modelId="{D0EDDE71-35B5-B34A-B5EA-2C880EE05118}" type="presOf" srcId="{EEA411D0-37E3-4B02-91EA-8B7CE5B1F9A0}" destId="{96F1CCE2-C85A-4558-907D-7A5E286E256B}" srcOrd="0" destOrd="0" presId="urn:microsoft.com/office/officeart/2005/8/layout/process1"/>
    <dgm:cxn modelId="{94F4EC34-D030-C64C-9805-BF92D2A3BF06}" type="presParOf" srcId="{D3579440-0623-4C78-B73F-B886DBDA0CDC}" destId="{B7051D66-04B2-421C-8633-43BD8A388B97}" srcOrd="0" destOrd="0" presId="urn:microsoft.com/office/officeart/2005/8/layout/process1"/>
    <dgm:cxn modelId="{58E16DD1-48DB-1645-BFFD-88A13867AA08}" type="presParOf" srcId="{D3579440-0623-4C78-B73F-B886DBDA0CDC}" destId="{F159C5F7-8339-48E5-BA10-262C89C5B0B3}" srcOrd="1" destOrd="0" presId="urn:microsoft.com/office/officeart/2005/8/layout/process1"/>
    <dgm:cxn modelId="{EE3C8D75-DCA4-2545-BCAA-CAFEA50A10C2}" type="presParOf" srcId="{F159C5F7-8339-48E5-BA10-262C89C5B0B3}" destId="{F8C6B370-5B34-45AB-8664-A9578459F5DF}" srcOrd="0" destOrd="0" presId="urn:microsoft.com/office/officeart/2005/8/layout/process1"/>
    <dgm:cxn modelId="{8EA92600-CB3A-F04E-B055-9A445D4F7D2D}" type="presParOf" srcId="{D3579440-0623-4C78-B73F-B886DBDA0CDC}" destId="{BF8661B0-D6A6-4CF1-B55C-BD2B6C7B16C2}" srcOrd="2" destOrd="0" presId="urn:microsoft.com/office/officeart/2005/8/layout/process1"/>
    <dgm:cxn modelId="{0E39987A-43CB-904F-85E8-C9C4163A56EF}" type="presParOf" srcId="{D3579440-0623-4C78-B73F-B886DBDA0CDC}" destId="{D10A9FCF-8878-4DFC-9F10-3835AD0E1882}" srcOrd="3" destOrd="0" presId="urn:microsoft.com/office/officeart/2005/8/layout/process1"/>
    <dgm:cxn modelId="{171A188F-4133-004D-B9A7-6C407D208A00}" type="presParOf" srcId="{D10A9FCF-8878-4DFC-9F10-3835AD0E1882}" destId="{A4F6DE8B-5A1C-4011-8751-58952CF18F21}" srcOrd="0" destOrd="0" presId="urn:microsoft.com/office/officeart/2005/8/layout/process1"/>
    <dgm:cxn modelId="{7B38BA38-CB32-3B4C-994C-5A4AC59A2671}" type="presParOf" srcId="{D3579440-0623-4C78-B73F-B886DBDA0CDC}" destId="{79E955D4-0CA7-4E04-9FD7-C17DB2E90012}" srcOrd="4" destOrd="0" presId="urn:microsoft.com/office/officeart/2005/8/layout/process1"/>
    <dgm:cxn modelId="{CC365069-DF37-184D-AD34-EAD33138D5CC}" type="presParOf" srcId="{D3579440-0623-4C78-B73F-B886DBDA0CDC}" destId="{9B5527A8-EDA7-49B3-8DF3-075FD3B42AB4}" srcOrd="5" destOrd="0" presId="urn:microsoft.com/office/officeart/2005/8/layout/process1"/>
    <dgm:cxn modelId="{073FB6D2-86AB-B445-82A7-127E83C27855}" type="presParOf" srcId="{9B5527A8-EDA7-49B3-8DF3-075FD3B42AB4}" destId="{722EE1BE-1C1B-4258-A1D9-F3D2518C0422}" srcOrd="0" destOrd="0" presId="urn:microsoft.com/office/officeart/2005/8/layout/process1"/>
    <dgm:cxn modelId="{B48DA242-4497-7548-854B-4D05896C16A3}" type="presParOf" srcId="{D3579440-0623-4C78-B73F-B886DBDA0CDC}" destId="{96F1CCE2-C85A-4558-907D-7A5E286E256B}" srcOrd="6" destOrd="0" presId="urn:microsoft.com/office/officeart/2005/8/layout/process1"/>
    <dgm:cxn modelId="{B3A0E96D-DA6E-5942-8E9C-67CBD5785781}" type="presParOf" srcId="{D3579440-0623-4C78-B73F-B886DBDA0CDC}" destId="{BE295642-40D1-44A1-813E-3FA607A6305B}" srcOrd="7" destOrd="0" presId="urn:microsoft.com/office/officeart/2005/8/layout/process1"/>
    <dgm:cxn modelId="{AC39A614-CE10-D44C-843B-BC72EB6BA26B}" type="presParOf" srcId="{BE295642-40D1-44A1-813E-3FA607A6305B}" destId="{D48BFCBE-0F2E-4446-870C-F2B7C6D4A40C}" srcOrd="0" destOrd="0" presId="urn:microsoft.com/office/officeart/2005/8/layout/process1"/>
    <dgm:cxn modelId="{0B245967-3B63-9348-BA9A-0A5EDBE6E895}" type="presParOf" srcId="{D3579440-0623-4C78-B73F-B886DBDA0CDC}" destId="{20B90B13-DAF9-48C7-AC27-5D61029488CC}" srcOrd="8" destOrd="0" presId="urn:microsoft.com/office/officeart/2005/8/layout/process1"/>
    <dgm:cxn modelId="{A9E70990-DF25-3741-84DE-C1A6D16BDF26}" type="presParOf" srcId="{D3579440-0623-4C78-B73F-B886DBDA0CDC}" destId="{8DEF5DFD-EC63-4FBC-BD14-0264C4DF3D21}" srcOrd="9" destOrd="0" presId="urn:microsoft.com/office/officeart/2005/8/layout/process1"/>
    <dgm:cxn modelId="{27C9DA44-DB18-7848-8871-0FAF92E97524}" type="presParOf" srcId="{8DEF5DFD-EC63-4FBC-BD14-0264C4DF3D21}" destId="{B3D9A2A6-736A-4044-8DD0-38194CFD6802}" srcOrd="0" destOrd="0" presId="urn:microsoft.com/office/officeart/2005/8/layout/process1"/>
    <dgm:cxn modelId="{25DFDB99-594C-7D43-9533-FB0B38EB856E}" type="presParOf" srcId="{D3579440-0623-4C78-B73F-B886DBDA0CDC}" destId="{4AA314CC-1CD1-49C9-AE33-CE7142F8774E}" srcOrd="10" destOrd="0" presId="urn:microsoft.com/office/officeart/2005/8/layout/process1"/>
    <dgm:cxn modelId="{8717A470-CB5C-154E-A34E-346B12D5C2FD}" type="presParOf" srcId="{D3579440-0623-4C78-B73F-B886DBDA0CDC}" destId="{116FECD0-FB30-4C1B-AC43-7529E9E6A175}" srcOrd="11" destOrd="0" presId="urn:microsoft.com/office/officeart/2005/8/layout/process1"/>
    <dgm:cxn modelId="{E63F61BE-FDB4-2E4A-8877-A72F48D9724A}" type="presParOf" srcId="{116FECD0-FB30-4C1B-AC43-7529E9E6A175}" destId="{3578E606-DD1E-4C8B-8D23-80578A396D3E}" srcOrd="0" destOrd="0" presId="urn:microsoft.com/office/officeart/2005/8/layout/process1"/>
    <dgm:cxn modelId="{970FDB68-4B26-3046-99CB-2793E968175E}" type="presParOf" srcId="{D3579440-0623-4C78-B73F-B886DBDA0CDC}" destId="{C6FE32B6-7FCF-4380-9F36-55304D7C22B8}" srcOrd="12" destOrd="0" presId="urn:microsoft.com/office/officeart/2005/8/layout/process1"/>
    <dgm:cxn modelId="{E7DC2177-5F78-2C4C-8A07-99E3AA5777CA}" type="presParOf" srcId="{D3579440-0623-4C78-B73F-B886DBDA0CDC}" destId="{13801319-19D1-4423-A797-93CB9A21E239}" srcOrd="13" destOrd="0" presId="urn:microsoft.com/office/officeart/2005/8/layout/process1"/>
    <dgm:cxn modelId="{471F3D80-A6F0-4F44-B26F-580FAEB121AD}" type="presParOf" srcId="{13801319-19D1-4423-A797-93CB9A21E239}" destId="{9328B93A-9EDF-4946-A68E-953B47926A49}" srcOrd="0" destOrd="0" presId="urn:microsoft.com/office/officeart/2005/8/layout/process1"/>
    <dgm:cxn modelId="{DFF24A79-48D2-2046-81C3-AAC8EEE63C0C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69530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3774280" y="1120850"/>
            <a:ext cx="16437649" cy="1190627"/>
          </a:xfrm>
          <a:prstGeom prst="rect">
            <a:avLst/>
          </a:prstGeom>
        </p:spPr>
        <p:txBody>
          <a:bodyPr anchor="t"/>
          <a:lstStyle>
            <a:lvl1pPr algn="ctr">
              <a:defRPr sz="8400">
                <a:solidFill>
                  <a:srgbClr val="28282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sz="half" idx="1"/>
          </p:nvPr>
        </p:nvSpPr>
        <p:spPr>
          <a:xfrm>
            <a:off x="4830914" y="3137780"/>
            <a:ext cx="15171586" cy="701929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</a:lvl1pPr>
            <a:lvl2pPr marL="0" indent="228600">
              <a:spcBef>
                <a:spcPts val="0"/>
              </a:spcBef>
              <a:buSzTx/>
              <a:buNone/>
            </a:lvl2pPr>
            <a:lvl3pPr marL="0" indent="457200">
              <a:spcBef>
                <a:spcPts val="0"/>
              </a:spcBef>
              <a:buSzTx/>
              <a:buNone/>
            </a:lvl3pPr>
            <a:lvl4pPr marL="0" indent="685800">
              <a:spcBef>
                <a:spcPts val="0"/>
              </a:spcBef>
              <a:buSzTx/>
              <a:buNone/>
            </a:lvl4pPr>
            <a:lvl5pPr marL="0" indent="91440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hape 34"/>
          <p:cNvSpPr/>
          <p:nvPr/>
        </p:nvSpPr>
        <p:spPr>
          <a:xfrm>
            <a:off x="23050501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23290068" y="12324881"/>
            <a:ext cx="432247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_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23050501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23290068" y="12324881"/>
            <a:ext cx="432247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53237" y="4857683"/>
            <a:ext cx="4218709" cy="421870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478835" y="4857683"/>
            <a:ext cx="4218709" cy="421870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904433" y="4857683"/>
            <a:ext cx="4218709" cy="421870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8330031" y="4857683"/>
            <a:ext cx="4218709" cy="421870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920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23050501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23290068" y="12324881"/>
            <a:ext cx="432247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819037" y="4603683"/>
            <a:ext cx="4218709" cy="4218709"/>
          </a:xfrm>
          <a:prstGeom prst="round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244635" y="4603683"/>
            <a:ext cx="4218709" cy="4218709"/>
          </a:xfrm>
          <a:prstGeom prst="round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3747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606083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838223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4141803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0373943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7909665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34" name="Shape 34"/>
          <p:cNvSpPr/>
          <p:nvPr/>
        </p:nvSpPr>
        <p:spPr>
          <a:xfrm>
            <a:off x="23050501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23290068" y="12324881"/>
            <a:ext cx="432247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06083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838223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4141803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0373943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7909665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4705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(dark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-29606" y="0"/>
            <a:ext cx="24443209" cy="13750018"/>
          </a:xfrm>
          <a:prstGeom prst="rect">
            <a:avLst/>
          </a:prstGeom>
          <a:solidFill>
            <a:srgbClr val="292929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4381499" y="3216473"/>
            <a:ext cx="15621001" cy="694060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xfrm>
            <a:off x="3418907" y="1085132"/>
            <a:ext cx="17546186" cy="1190626"/>
          </a:xfrm>
          <a:prstGeom prst="rect">
            <a:avLst/>
          </a:prstGeom>
        </p:spPr>
        <p:txBody>
          <a:bodyPr anchor="t"/>
          <a:lstStyle>
            <a:lvl1pPr algn="ctr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t>Title Text</a:t>
            </a:r>
          </a:p>
        </p:txBody>
      </p:sp>
      <p:sp>
        <p:nvSpPr>
          <p:cNvPr id="59" name="Shape 59"/>
          <p:cNvSpPr/>
          <p:nvPr/>
        </p:nvSpPr>
        <p:spPr>
          <a:xfrm>
            <a:off x="23072100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23306902" y="12320613"/>
            <a:ext cx="432248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9292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14824" y="2428874"/>
            <a:ext cx="15754351" cy="17145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14824" y="4143374"/>
            <a:ext cx="15754351" cy="690562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71114" y="11525250"/>
            <a:ext cx="432247" cy="482601"/>
          </a:xfrm>
          <a:prstGeom prst="rect">
            <a:avLst/>
          </a:prstGeom>
          <a:ln w="3175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1" r:id="rId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9pPr>
    </p:titleStyle>
    <p:bodyStyle>
      <a:lvl1pPr marL="293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1pPr>
      <a:lvl2pPr marL="928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2pPr>
      <a:lvl3pPr marL="1563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3pPr>
      <a:lvl4pPr marL="2198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4pPr>
      <a:lvl5pPr marL="2833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5pPr>
      <a:lvl6pPr marL="3468077" marR="0" indent="-293077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6pPr>
      <a:lvl7pPr marL="4103077" marR="0" indent="-293077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7pPr>
      <a:lvl8pPr marL="4738077" marR="0" indent="-293077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8pPr>
      <a:lvl9pPr marL="5373077" marR="0" indent="-293077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image" Target="../media/image29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microsoft.com/office/2007/relationships/hdphoto" Target="../media/hdphoto5.wdp"/><Relationship Id="rId9" Type="http://schemas.microsoft.com/office/2007/relationships/hdphoto" Target="../media/hdphoto7.wdp"/><Relationship Id="rId1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jpe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microsoft.com/office/2007/relationships/hdphoto" Target="../media/hdphoto8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microsoft.com/office/2007/relationships/hdphoto" Target="../media/hdphoto8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microsoft.com/office/2007/relationships/hdphoto" Target="../media/hdphoto8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microsoft.com/office/2007/relationships/hdphoto" Target="../media/hdphoto8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48.png"/><Relationship Id="rId4" Type="http://schemas.microsoft.com/office/2007/relationships/hdphoto" Target="../media/hdphoto8.wdp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microsoft.com/office/2007/relationships/hdphoto" Target="../media/hdphoto8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8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61.png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>
            <a:fillRect/>
          </a:stretch>
        </p:blipFill>
        <p:spPr>
          <a:xfrm>
            <a:off x="0" y="2540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9" name="Shape 70"/>
          <p:cNvSpPr/>
          <p:nvPr/>
        </p:nvSpPr>
        <p:spPr>
          <a:xfrm>
            <a:off x="-33302" y="-1399"/>
            <a:ext cx="10295978" cy="13731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600" extrusionOk="0">
                <a:moveTo>
                  <a:pt x="9" y="0"/>
                </a:moveTo>
                <a:lnTo>
                  <a:pt x="7396" y="0"/>
                </a:lnTo>
                <a:lnTo>
                  <a:pt x="21476" y="10546"/>
                </a:lnTo>
                <a:cubicBezTo>
                  <a:pt x="21557" y="10619"/>
                  <a:pt x="21600" y="10711"/>
                  <a:pt x="21598" y="10806"/>
                </a:cubicBezTo>
                <a:cubicBezTo>
                  <a:pt x="21596" y="10908"/>
                  <a:pt x="21542" y="11006"/>
                  <a:pt x="21446" y="11079"/>
                </a:cubicBezTo>
                <a:lnTo>
                  <a:pt x="7413" y="21600"/>
                </a:lnTo>
                <a:lnTo>
                  <a:pt x="0" y="21600"/>
                </a:lnTo>
                <a:lnTo>
                  <a:pt x="9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Shape 71"/>
          <p:cNvSpPr/>
          <p:nvPr/>
        </p:nvSpPr>
        <p:spPr>
          <a:xfrm>
            <a:off x="4011460" y="7229267"/>
            <a:ext cx="13179215" cy="6489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0" y="21525"/>
                </a:moveTo>
                <a:lnTo>
                  <a:pt x="10415" y="320"/>
                </a:lnTo>
                <a:cubicBezTo>
                  <a:pt x="10518" y="84"/>
                  <a:pt x="10673" y="-33"/>
                  <a:pt x="10828" y="9"/>
                </a:cubicBezTo>
                <a:cubicBezTo>
                  <a:pt x="10933" y="37"/>
                  <a:pt x="11031" y="139"/>
                  <a:pt x="11103" y="296"/>
                </a:cubicBezTo>
                <a:lnTo>
                  <a:pt x="21600" y="21567"/>
                </a:lnTo>
                <a:lnTo>
                  <a:pt x="0" y="21525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Shape 72"/>
          <p:cNvSpPr/>
          <p:nvPr/>
        </p:nvSpPr>
        <p:spPr>
          <a:xfrm>
            <a:off x="3989415" y="-11860"/>
            <a:ext cx="15139516" cy="13733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99" y="0"/>
                </a:lnTo>
                <a:lnTo>
                  <a:pt x="21600" y="21600"/>
                </a:lnTo>
                <a:lnTo>
                  <a:pt x="19543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Shape 73"/>
          <p:cNvSpPr/>
          <p:nvPr/>
        </p:nvSpPr>
        <p:spPr>
          <a:xfrm>
            <a:off x="22988658" y="-9419"/>
            <a:ext cx="1410214" cy="146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74"/>
          <p:cNvSpPr txBox="1">
            <a:spLocks/>
          </p:cNvSpPr>
          <p:nvPr/>
        </p:nvSpPr>
        <p:spPr>
          <a:xfrm>
            <a:off x="485226" y="2987812"/>
            <a:ext cx="8412085" cy="39431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8800" dirty="0">
                <a:latin typeface="Stencil" charset="0"/>
                <a:ea typeface="Stencil" charset="0"/>
                <a:cs typeface="Stencil" charset="0"/>
              </a:rPr>
              <a:t>ULINKERS </a:t>
            </a:r>
          </a:p>
          <a:p>
            <a:pPr hangingPunct="1"/>
            <a:r>
              <a:rPr lang="en-US" sz="8800" dirty="0">
                <a:latin typeface="Stencil" charset="0"/>
                <a:ea typeface="Stencil" charset="0"/>
                <a:cs typeface="Stencil" charset="0"/>
              </a:rPr>
              <a:t>FINAL PRESENTATION</a:t>
            </a:r>
          </a:p>
        </p:txBody>
      </p:sp>
      <p:sp>
        <p:nvSpPr>
          <p:cNvPr id="19" name="Shape 75"/>
          <p:cNvSpPr/>
          <p:nvPr/>
        </p:nvSpPr>
        <p:spPr>
          <a:xfrm>
            <a:off x="732054" y="7478946"/>
            <a:ext cx="5163769" cy="482877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>
            <a:lvl1pPr>
              <a:defRPr sz="3200">
                <a:solidFill>
                  <a:srgbClr val="42C0A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800" b="1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Teh</a:t>
            </a: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 </a:t>
            </a:r>
            <a:r>
              <a:rPr lang="en-US" sz="4800" b="1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Kaixin</a:t>
            </a:r>
            <a:endParaRPr lang="en-US" sz="4800" b="1" spc="150" dirty="0">
              <a:solidFill>
                <a:schemeClr val="accent2">
                  <a:lumMod val="60000"/>
                  <a:lumOff val="4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  <a:sym typeface="Bebas Neue" charset="0"/>
            </a:endParaRPr>
          </a:p>
          <a:p>
            <a:pPr>
              <a:lnSpc>
                <a:spcPct val="150000"/>
              </a:lnSpc>
            </a:pP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Nicole Goh</a:t>
            </a:r>
          </a:p>
          <a:p>
            <a:pPr>
              <a:lnSpc>
                <a:spcPct val="150000"/>
              </a:lnSpc>
            </a:pP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Sean Kwok</a:t>
            </a:r>
          </a:p>
          <a:p>
            <a:pPr>
              <a:lnSpc>
                <a:spcPct val="150000"/>
              </a:lnSpc>
            </a:pPr>
            <a:r>
              <a:rPr lang="en-US" sz="4800" b="1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Nabilah</a:t>
            </a: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 </a:t>
            </a:r>
            <a:r>
              <a:rPr lang="en-US" sz="4800" b="1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Banu</a:t>
            </a: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4800" b="1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Chien</a:t>
            </a: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 Shu Yan</a:t>
            </a:r>
          </a:p>
        </p:txBody>
      </p:sp>
    </p:spTree>
    <p:extLst>
      <p:ext uri="{BB962C8B-B14F-4D97-AF65-F5344CB8AC3E}">
        <p14:creationId xmlns:p14="http://schemas.microsoft.com/office/powerpoint/2010/main" val="171717485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31" name="Shape 341"/>
          <p:cNvSpPr/>
          <p:nvPr/>
        </p:nvSpPr>
        <p:spPr>
          <a:xfrm>
            <a:off x="3045541" y="2252118"/>
            <a:ext cx="18278298" cy="1015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14" name="TextBox 13"/>
          <p:cNvSpPr txBox="1"/>
          <p:nvPr/>
        </p:nvSpPr>
        <p:spPr>
          <a:xfrm>
            <a:off x="9132380" y="4959505"/>
            <a:ext cx="139562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Lack of basic information of clients</a:t>
            </a:r>
            <a:b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54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Importance of </a:t>
            </a:r>
            <a:r>
              <a:rPr lang="en-US" sz="5400" b="1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contact information </a:t>
            </a: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for </a:t>
            </a:r>
            <a: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active engagement</a:t>
            </a:r>
            <a:b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5400" b="1" dirty="0">
              <a:solidFill>
                <a:srgbClr val="FF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Unable to maximize </a:t>
            </a:r>
            <a:r>
              <a:rPr lang="en-US" sz="54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marketing effort</a:t>
            </a:r>
          </a:p>
        </p:txBody>
      </p:sp>
      <p:pic>
        <p:nvPicPr>
          <p:cNvPr id="1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r="6575"/>
          <a:stretch>
            <a:fillRect/>
          </a:stretch>
        </p:blipFill>
        <p:spPr>
          <a:xfrm>
            <a:off x="728963" y="4200052"/>
            <a:ext cx="6546628" cy="6544164"/>
          </a:xfrm>
          <a:ln w="38100">
            <a:solidFill>
              <a:schemeClr val="accent3"/>
            </a:solidFill>
          </a:ln>
        </p:spPr>
      </p:pic>
      <p:sp>
        <p:nvSpPr>
          <p:cNvPr id="13" name="Shape 328"/>
          <p:cNvSpPr/>
          <p:nvPr/>
        </p:nvSpPr>
        <p:spPr>
          <a:xfrm>
            <a:off x="1223852" y="11069959"/>
            <a:ext cx="5264304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determine engagements with stakeholders</a:t>
            </a:r>
          </a:p>
        </p:txBody>
      </p:sp>
      <p:sp>
        <p:nvSpPr>
          <p:cNvPr id="9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PROBLEM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86945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402050" y="1114850"/>
            <a:ext cx="8423649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11500" dirty="0">
                <a:solidFill>
                  <a:srgbClr val="FFFFFF"/>
                </a:solidFill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Bold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68543079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" r="5776"/>
          <a:stretch>
            <a:fillRect/>
          </a:stretch>
        </p:blipFill>
        <p:spPr>
          <a:xfrm>
            <a:off x="6181134" y="4349683"/>
            <a:ext cx="5596807" cy="5596807"/>
          </a:xfrm>
          <a:ln w="38100">
            <a:solidFill>
              <a:schemeClr val="accent3"/>
            </a:solidFill>
          </a:ln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1" r="6551"/>
          <a:stretch>
            <a:fillRect/>
          </a:stretch>
        </p:blipFill>
        <p:spPr>
          <a:xfrm>
            <a:off x="242540" y="4349683"/>
            <a:ext cx="5596807" cy="5596807"/>
          </a:xfrm>
          <a:ln w="38100">
            <a:solidFill>
              <a:schemeClr val="accent3"/>
            </a:solidFill>
          </a:ln>
        </p:spPr>
      </p:pic>
      <p:pic>
        <p:nvPicPr>
          <p:cNvPr id="12" name="Picture Placeholder 11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77520" y="4349683"/>
            <a:ext cx="5596807" cy="5596807"/>
          </a:xfrm>
          <a:ln w="38100">
            <a:solidFill>
              <a:schemeClr val="accent3"/>
            </a:solidFill>
          </a:ln>
        </p:spPr>
      </p:pic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18373906" y="4350640"/>
            <a:ext cx="5595850" cy="5595850"/>
          </a:xfrm>
          <a:ln w="38100">
            <a:solidFill>
              <a:schemeClr val="accent3"/>
            </a:solidFill>
          </a:ln>
        </p:spPr>
      </p:pic>
      <p:sp>
        <p:nvSpPr>
          <p:cNvPr id="37" name="TextBox 36"/>
          <p:cNvSpPr txBox="1"/>
          <p:nvPr/>
        </p:nvSpPr>
        <p:spPr>
          <a:xfrm>
            <a:off x="560351" y="10498667"/>
            <a:ext cx="4961183" cy="221599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/>
            <a:r>
              <a:rPr lang="en-US" sz="4800" dirty="0">
                <a:solidFill>
                  <a:schemeClr val="bg2">
                    <a:lumMod val="1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Reporting tools for decision making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06854" y="10498667"/>
            <a:ext cx="5278996" cy="221599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/>
            <a:r>
              <a:rPr lang="en-US" sz="4800" dirty="0">
                <a:solidFill>
                  <a:schemeClr val="bg2">
                    <a:lumMod val="1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Screenings recommendation &amp; Reminder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595331" y="10498667"/>
            <a:ext cx="4961183" cy="73866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/>
            <a:r>
              <a:rPr lang="en-US" sz="4800" dirty="0">
                <a:solidFill>
                  <a:schemeClr val="bg2">
                    <a:lumMod val="1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profile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031162" y="10498667"/>
            <a:ext cx="5938594" cy="1477328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/>
            <a:r>
              <a:rPr lang="en-US" sz="4800" dirty="0">
                <a:solidFill>
                  <a:schemeClr val="bg2">
                    <a:lumMod val="1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Dashboard displays statistics &amp; overview</a:t>
            </a:r>
          </a:p>
        </p:txBody>
      </p:sp>
      <p:sp>
        <p:nvSpPr>
          <p:cNvPr id="14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SOLUTION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468453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795323"/>
              </p:ext>
            </p:extLst>
          </p:nvPr>
        </p:nvGraphicFramePr>
        <p:xfrm>
          <a:off x="775460" y="3834215"/>
          <a:ext cx="22377399" cy="9771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133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7459133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7459133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304886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1109926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Recommended</a:t>
                      </a:r>
                      <a:r>
                        <a:rPr lang="en-US" sz="3200" b="1" baseline="0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screening based on demographic</a:t>
                      </a:r>
                      <a:endParaRPr lang="en-US" sz="3200" b="1" dirty="0">
                        <a:solidFill>
                          <a:srgbClr val="182028"/>
                        </a:solidFill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982959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Dashboard</a:t>
                      </a:r>
                      <a:r>
                        <a:rPr lang="en-US" sz="3200" b="1" baseline="0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Reporting</a:t>
                      </a:r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 </a:t>
                      </a:r>
                    </a:p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(Key performance metrics)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  <a:tr h="993882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Monitor Departments’ Performance</a:t>
                      </a:r>
                    </a:p>
                    <a:p>
                      <a:endParaRPr lang="en-US" sz="3200" b="1" dirty="0">
                        <a:solidFill>
                          <a:srgbClr val="182028"/>
                        </a:solidFill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5710"/>
                  </a:ext>
                </a:extLst>
              </a:tr>
              <a:tr h="1217777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Ranking</a:t>
                      </a:r>
                    </a:p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(Stakeholder</a:t>
                      </a:r>
                      <a:r>
                        <a:rPr lang="en-US" sz="3200" b="1" baseline="0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engagements)</a:t>
                      </a:r>
                      <a:endParaRPr lang="en-US" sz="3200" b="1" dirty="0">
                        <a:solidFill>
                          <a:srgbClr val="182028"/>
                        </a:solidFill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38552"/>
                  </a:ext>
                </a:extLst>
              </a:tr>
              <a:tr h="1225467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Client Profile</a:t>
                      </a:r>
                    </a:p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(Consolidated profile view of</a:t>
                      </a:r>
                      <a:r>
                        <a:rPr lang="en-US" sz="3200" b="1" baseline="0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each client)</a:t>
                      </a:r>
                      <a:endParaRPr lang="en-US" sz="3200" b="1" dirty="0">
                        <a:solidFill>
                          <a:srgbClr val="182028"/>
                        </a:solidFill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974060"/>
                  </a:ext>
                </a:extLst>
              </a:tr>
              <a:tr h="1225467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Email function</a:t>
                      </a:r>
                      <a:r>
                        <a:rPr lang="en-US" sz="3200" b="1" baseline="0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</a:t>
                      </a:r>
                      <a:endParaRPr lang="en-US" sz="3200" b="1" dirty="0">
                        <a:solidFill>
                          <a:srgbClr val="182028"/>
                        </a:solidFill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877105"/>
                  </a:ext>
                </a:extLst>
              </a:tr>
              <a:tr h="1225467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Generate 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307986"/>
                  </a:ext>
                </a:extLst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375" r="98750">
                        <a14:foregroundMark x1="36250" y1="73538" x2="36250" y2="73538"/>
                        <a14:foregroundMark x1="46750" y1="68615" x2="46750" y2="68615"/>
                        <a14:foregroundMark x1="41500" y1="65538" x2="41500" y2="65538"/>
                        <a14:foregroundMark x1="38750" y1="67385" x2="38375" y2="67385"/>
                        <a14:foregroundMark x1="36125" y1="68000" x2="36125" y2="68000"/>
                        <a14:foregroundMark x1="37500" y1="79692" x2="37500" y2="79692"/>
                        <a14:foregroundMark x1="38625" y1="83077" x2="38625" y2="83077"/>
                        <a14:foregroundMark x1="41375" y1="81846" x2="41375" y2="81846"/>
                        <a14:foregroundMark x1="42125" y1="78769" x2="42125" y2="78769"/>
                        <a14:foregroundMark x1="47000" y1="76615" x2="47000" y2="76615"/>
                        <a14:foregroundMark x1="46500" y1="73231" x2="46500" y2="73231"/>
                        <a14:foregroundMark x1="47250" y1="81846" x2="47250" y2="81846"/>
                        <a14:foregroundMark x1="48125" y1="74769" x2="48125" y2="74769"/>
                        <a14:foregroundMark x1="50375" y1="74462" x2="50375" y2="74462"/>
                        <a14:foregroundMark x1="52000" y1="72000" x2="52000" y2="72000"/>
                        <a14:foregroundMark x1="52500" y1="69231" x2="52500" y2="69231"/>
                        <a14:foregroundMark x1="52000" y1="66154" x2="52000" y2="66154"/>
                        <a14:foregroundMark x1="48625" y1="65846" x2="48625" y2="65846"/>
                        <a14:foregroundMark x1="51250" y1="76000" x2="51250" y2="76000"/>
                        <a14:foregroundMark x1="52125" y1="80000" x2="52125" y2="80000"/>
                        <a14:foregroundMark x1="52750" y1="83077" x2="52750" y2="83077"/>
                        <a14:foregroundMark x1="56500" y1="81538" x2="56500" y2="81538"/>
                        <a14:foregroundMark x1="56750" y1="75077" x2="56750" y2="75077"/>
                        <a14:foregroundMark x1="56625" y1="70462" x2="56625" y2="70462"/>
                        <a14:foregroundMark x1="56875" y1="66769" x2="56875" y2="66769"/>
                        <a14:foregroundMark x1="58000" y1="65846" x2="58000" y2="65846"/>
                        <a14:foregroundMark x1="59125" y1="70769" x2="59125" y2="70769"/>
                        <a14:foregroundMark x1="60500" y1="75077" x2="60500" y2="75077"/>
                        <a14:foregroundMark x1="60625" y1="79692" x2="60625" y2="79692"/>
                        <a14:foregroundMark x1="59500" y1="75692" x2="59500" y2="75692"/>
                        <a14:foregroundMark x1="60625" y1="83077" x2="60625" y2="83077"/>
                        <a14:foregroundMark x1="61625" y1="77846" x2="61625" y2="77846"/>
                        <a14:foregroundMark x1="62250" y1="73231" x2="62250" y2="73231"/>
                        <a14:foregroundMark x1="62875" y1="68615" x2="62875" y2="68615"/>
                        <a14:foregroundMark x1="63125" y1="67077" x2="63125" y2="67077"/>
                        <a14:foregroundMark x1="63625" y1="66769" x2="63625" y2="66769"/>
                        <a14:foregroundMark x1="63750" y1="65846" x2="63750" y2="65846"/>
                        <a14:foregroundMark x1="64625" y1="68615" x2="64625" y2="68615"/>
                        <a14:foregroundMark x1="64625" y1="67385" x2="64625" y2="68308"/>
                        <a14:foregroundMark x1="64625" y1="75692" x2="64625" y2="75692"/>
                        <a14:foregroundMark x1="64750" y1="78462" x2="64750" y2="78462"/>
                        <a14:foregroundMark x1="64750" y1="82462" x2="64750" y2="82462"/>
                        <a14:foregroundMark x1="29125" y1="39692" x2="29125" y2="39692"/>
                        <a14:foregroundMark x1="29875" y1="38154" x2="29875" y2="38154"/>
                        <a14:foregroundMark x1="26625" y1="46462" x2="26625" y2="46462"/>
                        <a14:foregroundMark x1="28500" y1="49846" x2="28500" y2="49846"/>
                        <a14:foregroundMark x1="44625" y1="32923" x2="44625" y2="32923"/>
                        <a14:foregroundMark x1="42500" y1="31385" x2="42500" y2="31385"/>
                        <a14:foregroundMark x1="41875" y1="31077" x2="42125" y2="32000"/>
                        <a14:foregroundMark x1="43875" y1="40923" x2="43875" y2="40923"/>
                        <a14:foregroundMark x1="45750" y1="40615" x2="45750" y2="40615"/>
                        <a14:foregroundMark x1="47750" y1="37231" x2="47750" y2="37231"/>
                        <a14:foregroundMark x1="47875" y1="37231" x2="46500" y2="33231"/>
                        <a14:foregroundMark x1="46000" y1="30769" x2="46000" y2="30769"/>
                        <a14:foregroundMark x1="44250" y1="28923" x2="44250" y2="28923"/>
                        <a14:foregroundMark x1="42125" y1="33538" x2="42125" y2="33538"/>
                        <a14:foregroundMark x1="54125" y1="40615" x2="54125" y2="40615"/>
                        <a14:foregroundMark x1="55875" y1="40000" x2="55875" y2="40000"/>
                        <a14:foregroundMark x1="59625" y1="31692" x2="59750" y2="35385"/>
                        <a14:foregroundMark x1="60625" y1="44615" x2="60625" y2="44615"/>
                        <a14:foregroundMark x1="58625" y1="40000" x2="58625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14071" y="3703106"/>
            <a:ext cx="3960814" cy="1609082"/>
          </a:xfrm>
          <a:prstGeom prst="rect">
            <a:avLst/>
          </a:prstGeom>
        </p:spPr>
      </p:pic>
      <p:pic>
        <p:nvPicPr>
          <p:cNvPr id="2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6400121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9192996" y="5315549"/>
            <a:ext cx="849940" cy="90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76" y="3666306"/>
            <a:ext cx="2676088" cy="1727600"/>
          </a:xfrm>
          <a:prstGeom prst="rect">
            <a:avLst/>
          </a:prstGeom>
        </p:spPr>
      </p:pic>
      <p:pic>
        <p:nvPicPr>
          <p:cNvPr id="3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9169508" y="6373230"/>
            <a:ext cx="849940" cy="90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7520516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9096980" y="12473433"/>
            <a:ext cx="951043" cy="91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5257574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9068405" y="11314177"/>
            <a:ext cx="951043" cy="91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8532811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9989524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4" y="11343326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12566181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9181252" y="7434272"/>
            <a:ext cx="849940" cy="90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9192996" y="8544472"/>
            <a:ext cx="849940" cy="90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9192996" y="9989524"/>
            <a:ext cx="849940" cy="90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060422" y="2861259"/>
            <a:ext cx="443419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Regular"/>
              </a:rPr>
              <a:t>COMPARISON</a:t>
            </a:r>
          </a:p>
        </p:txBody>
      </p:sp>
      <p:sp>
        <p:nvSpPr>
          <p:cNvPr id="23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SOLUTION</a:t>
            </a:r>
          </a:p>
        </p:txBody>
      </p:sp>
      <p:sp>
        <p:nvSpPr>
          <p:cNvPr id="2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178580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TO-BE WORKFLOW</a:t>
            </a:r>
          </a:p>
        </p:txBody>
      </p:sp>
      <p:sp>
        <p:nvSpPr>
          <p:cNvPr id="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500959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1347556" y="1082443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5250516" y="-7104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541"/>
          <p:cNvSpPr/>
          <p:nvPr/>
        </p:nvSpPr>
        <p:spPr>
          <a:xfrm rot="10800000">
            <a:off x="-43845" y="12277831"/>
            <a:ext cx="1410214" cy="146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6322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5436784" y="164274"/>
            <a:ext cx="8988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96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TECHNOLOGY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911668" y="2269596"/>
            <a:ext cx="6832600" cy="13080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TECHNICAL COMPLEXITY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700330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3048253" y="780262"/>
            <a:ext cx="18287493" cy="163081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  <a:endParaRPr sz="11500" dirty="0">
              <a:latin typeface="Aharoni" panose="02010803020104030203" pitchFamily="2" charset="-79"/>
              <a:ea typeface="Abadi MT Condensed Extra Bold" charset="0"/>
              <a:cs typeface="Aharoni" panose="02010803020104030203" pitchFamily="2" charset="-79"/>
            </a:endParaRPr>
          </a:p>
        </p:txBody>
      </p:sp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11446319" y="4574477"/>
            <a:ext cx="1383341" cy="1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Rounded Rectangle 32"/>
          <p:cNvSpPr/>
          <p:nvPr/>
        </p:nvSpPr>
        <p:spPr>
          <a:xfrm>
            <a:off x="9329716" y="4120986"/>
            <a:ext cx="5705182" cy="866863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4" name="Picture 33" descr="Image result for java ic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381" y="5933147"/>
            <a:ext cx="2005320" cy="22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3028869" y="4120992"/>
            <a:ext cx="5705182" cy="866863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/>
          <p:cNvSpPr txBox="1"/>
          <p:nvPr/>
        </p:nvSpPr>
        <p:spPr>
          <a:xfrm>
            <a:off x="4055995" y="4440291"/>
            <a:ext cx="3260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FRONTEND</a:t>
            </a:r>
          </a:p>
        </p:txBody>
      </p:sp>
      <p:pic>
        <p:nvPicPr>
          <p:cNvPr id="37" name="Picture 6" descr="Image result for mysql ico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471" y1="65728" x2="46471" y2="65728"/>
                        <a14:foregroundMark x1="78627" y1="71127" x2="78627" y2="71127"/>
                        <a14:foregroundMark x1="67353" y1="39202" x2="67353" y2="39202"/>
                        <a14:foregroundMark x1="67353" y1="35446" x2="67353" y2="35446"/>
                        <a14:foregroundMark x1="69412" y1="19249" x2="69412" y2="19249"/>
                        <a14:foregroundMark x1="41373" y1="76291" x2="41373" y2="76291"/>
                        <a14:foregroundMark x1="23431" y1="71127" x2="23431" y2="71127"/>
                        <a14:foregroundMark x1="94608" y1="79343" x2="94608" y2="79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299" y="6569984"/>
            <a:ext cx="2093679" cy="9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Image result for amazon web services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00" b="90000" l="6000" r="96333">
                        <a14:foregroundMark x1="33667" y1="63333" x2="33667" y2="63333"/>
                        <a14:foregroundMark x1="34667" y1="65667" x2="34667" y2="65667"/>
                        <a14:foregroundMark x1="35333" y1="71333" x2="35333" y2="71333"/>
                        <a14:foregroundMark x1="36000" y1="67333" x2="36000" y2="67333"/>
                        <a14:foregroundMark x1="35333" y1="69000" x2="35333" y2="69000"/>
                        <a14:foregroundMark x1="28000" y1="61000" x2="28000" y2="61000"/>
                        <a14:foregroundMark x1="28000" y1="61000" x2="28000" y2="61000"/>
                        <a14:foregroundMark x1="27333" y1="64667" x2="27333" y2="64667"/>
                        <a14:foregroundMark x1="21000" y1="64667" x2="21000" y2="64667"/>
                        <a14:foregroundMark x1="21000" y1="62667" x2="21000" y2="62667"/>
                        <a14:foregroundMark x1="19333" y1="72000" x2="19333" y2="72000"/>
                        <a14:foregroundMark x1="48667" y1="64000" x2="48667" y2="64000"/>
                        <a14:foregroundMark x1="60667" y1="65000" x2="60667" y2="65000"/>
                        <a14:foregroundMark x1="68000" y1="65000" x2="68000" y2="65000"/>
                        <a14:foregroundMark x1="83000" y1="64000" x2="83000" y2="64000"/>
                        <a14:foregroundMark x1="87667" y1="80000" x2="87667" y2="80000"/>
                        <a14:foregroundMark x1="96333" y1="81000" x2="96333" y2="81000"/>
                        <a14:foregroundMark x1="92667" y1="79000" x2="92667" y2="79000"/>
                        <a14:foregroundMark x1="81333" y1="81667" x2="81333" y2="81667"/>
                        <a14:foregroundMark x1="71000" y1="80000" x2="71000" y2="80000"/>
                        <a14:foregroundMark x1="65667" y1="80000" x2="65667" y2="80000"/>
                        <a14:foregroundMark x1="65667" y1="77000" x2="65667" y2="77000"/>
                        <a14:foregroundMark x1="61333" y1="84000" x2="61333" y2="84000"/>
                        <a14:foregroundMark x1="52000" y1="83333" x2="52000" y2="83333"/>
                        <a14:foregroundMark x1="49667" y1="84000" x2="49667" y2="84000"/>
                        <a14:foregroundMark x1="39333" y1="80000" x2="39333" y2="80000"/>
                        <a14:foregroundMark x1="30667" y1="84000" x2="30667" y2="84000"/>
                        <a14:foregroundMark x1="22667" y1="84000" x2="22667" y2="84000"/>
                        <a14:foregroundMark x1="13000" y1="87333" x2="13000" y2="87333"/>
                        <a14:foregroundMark x1="14000" y1="68000" x2="14000" y2="68000"/>
                        <a14:backgroundMark x1="9333" y1="68000" x2="9333" y2="68000"/>
                        <a14:backgroundMark x1="10000" y1="69000" x2="10000" y2="69000"/>
                        <a14:backgroundMark x1="10000" y1="69667" x2="10000" y2="69667"/>
                        <a14:backgroundMark x1="10667" y1="69000" x2="10667" y2="69000"/>
                        <a14:backgroundMark x1="10667" y1="68333" x2="10667" y2="68333"/>
                        <a14:backgroundMark x1="21000" y1="81667" x2="21000" y2="81667"/>
                        <a14:backgroundMark x1="19333" y1="81667" x2="19333" y2="81667"/>
                        <a14:backgroundMark x1="19333" y1="80667" x2="19333" y2="81667"/>
                        <a14:backgroundMark x1="45667" y1="82333" x2="45667" y2="82333"/>
                        <a14:backgroundMark x1="79000" y1="81667" x2="79000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0500" y="8942099"/>
            <a:ext cx="1814902" cy="204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ounded Rectangle 38"/>
          <p:cNvSpPr/>
          <p:nvPr/>
        </p:nvSpPr>
        <p:spPr>
          <a:xfrm>
            <a:off x="15630564" y="4120984"/>
            <a:ext cx="5705182" cy="8668638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TextBox 39"/>
          <p:cNvSpPr txBox="1"/>
          <p:nvPr/>
        </p:nvSpPr>
        <p:spPr>
          <a:xfrm>
            <a:off x="16247803" y="4426603"/>
            <a:ext cx="44706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OTHER SERVICES</a:t>
            </a:r>
            <a:endParaRPr lang="en-SG" sz="2800" b="1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989615" y="4431563"/>
            <a:ext cx="2983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BACKEND</a:t>
            </a:r>
            <a:endParaRPr lang="en-SG" b="1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42" name="Picture 14" descr="Image result for github icon transparent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7689" y="6568847"/>
            <a:ext cx="3350924" cy="98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Image result for ajax icon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091" b="89474" l="750" r="94250">
                        <a14:foregroundMark x1="16250" y1="44019" x2="16250" y2="44019"/>
                        <a14:foregroundMark x1="20750" y1="67464" x2="20750" y2="67464"/>
                        <a14:foregroundMark x1="5000" y1="70813" x2="5000" y2="70813"/>
                        <a14:foregroundMark x1="750" y1="75598" x2="750" y2="75598"/>
                        <a14:foregroundMark x1="27750" y1="27273" x2="27750" y2="27273"/>
                        <a14:foregroundMark x1="43500" y1="40670" x2="43500" y2="40670"/>
                        <a14:foregroundMark x1="54750" y1="52153" x2="54750" y2="52153"/>
                        <a14:foregroundMark x1="43500" y1="20574" x2="43500" y2="20574"/>
                        <a14:foregroundMark x1="88250" y1="62679" x2="88250" y2="62679"/>
                        <a14:foregroundMark x1="94250" y1="47368" x2="94250" y2="47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66" y="8075093"/>
            <a:ext cx="2466198" cy="14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8" descr="Image result for tomcat 8 icon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855" y="8942099"/>
            <a:ext cx="2640980" cy="198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ight Arrow 44"/>
          <p:cNvSpPr/>
          <p:nvPr/>
        </p:nvSpPr>
        <p:spPr>
          <a:xfrm rot="10800000">
            <a:off x="7589066" y="5429661"/>
            <a:ext cx="3175216" cy="99298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TextBox 45"/>
          <p:cNvSpPr txBox="1"/>
          <p:nvPr/>
        </p:nvSpPr>
        <p:spPr>
          <a:xfrm>
            <a:off x="8308871" y="5763870"/>
            <a:ext cx="3606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12141E"/>
                </a:solidFill>
                <a:latin typeface="Futura-Light" panose="020B0400000000000000" pitchFamily="34" charset="0"/>
              </a:rPr>
              <a:t>  JSON OUTPUT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381" y="8124207"/>
            <a:ext cx="2529085" cy="131345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314" y="5514789"/>
            <a:ext cx="3326089" cy="219568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92" y="9960467"/>
            <a:ext cx="1590209" cy="1789368"/>
          </a:xfrm>
          <a:prstGeom prst="rect">
            <a:avLst/>
          </a:prstGeom>
        </p:spPr>
      </p:pic>
      <p:pic>
        <p:nvPicPr>
          <p:cNvPr id="50" name="Picture 2" descr="Image result for highchart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516" y="9851391"/>
            <a:ext cx="3074319" cy="77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Image result for usonyx email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924" y="8531429"/>
            <a:ext cx="4346572" cy="162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393" y="10845841"/>
            <a:ext cx="3875224" cy="13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/>
          <p:cNvGrpSpPr/>
          <p:nvPr/>
        </p:nvGrpSpPr>
        <p:grpSpPr>
          <a:xfrm>
            <a:off x="6074037" y="4397519"/>
            <a:ext cx="6229746" cy="992984"/>
            <a:chOff x="6260105" y="1990020"/>
            <a:chExt cx="6229746" cy="992984"/>
          </a:xfrm>
        </p:grpSpPr>
        <p:sp>
          <p:nvSpPr>
            <p:cNvPr id="54" name="Right Arrow 53"/>
            <p:cNvSpPr/>
            <p:nvPr/>
          </p:nvSpPr>
          <p:spPr>
            <a:xfrm>
              <a:off x="8025778" y="1990020"/>
              <a:ext cx="3175216" cy="992984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260105" y="2311951"/>
              <a:ext cx="6229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b="1" dirty="0">
                  <a:solidFill>
                    <a:srgbClr val="12141E"/>
                  </a:solidFill>
                  <a:latin typeface="Futura-Light" panose="020B0400000000000000" pitchFamily="34" charset="0"/>
                </a:rPr>
                <a:t>HTTP GET  POST JSON</a:t>
              </a:r>
              <a:endParaRPr lang="en-SG" sz="1400" b="1" dirty="0">
                <a:solidFill>
                  <a:srgbClr val="12141E"/>
                </a:solidFill>
                <a:latin typeface="Futura-Light" panose="020B0400000000000000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  <p:sp>
        <p:nvSpPr>
          <p:cNvPr id="3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168854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01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4001" y="8401532"/>
            <a:ext cx="5857874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ENCODING CHARACTER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18804" y="4491916"/>
            <a:ext cx="16303719" cy="319574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PROBLEM: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Default Encoding value for </a:t>
            </a:r>
            <a:r>
              <a:rPr lang="en-US" sz="4400" dirty="0" err="1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getParameter</a:t>
            </a: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- ISO-8859-1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Unable to read UTF-8 encoding value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228535" y="7173758"/>
            <a:ext cx="16303719" cy="332911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Change database storing format and encoding value for </a:t>
            </a:r>
            <a:r>
              <a:rPr lang="en-US" sz="4800" dirty="0" err="1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getParameter</a:t>
            </a:r>
            <a:endParaRPr lang="en-US" sz="48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58" name="Picture 4" descr="https://lh3.googleusercontent.com/-UpfC4fokQvK4cH2LW6D9G8IW2D3guBEC89OcWkOXNsX2axZTVAcnyPs70NGWMe5kMuBXnDoztQJod4-6KHUKWN7TWx504skF1b0AWWTTe2NPVFlz3CUzgIwdJkQzpJpaTdMI_15Jf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5877" r="1893" b="6095"/>
          <a:stretch/>
        </p:blipFill>
        <p:spPr bwMode="auto">
          <a:xfrm>
            <a:off x="7958362" y="10922721"/>
            <a:ext cx="131318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https://lh3.googleusercontent.com/3VCyPN7ftMOIO8kcrfIMVFHEfKYbRew3VopecoE8eM74HMID7dHmAATeT6WrCKrX8A5k53dvhiKAQsEBvZCXefyMB4rq11uIHEK4Wst2tYKWXkKnK7ee4UzZ2SDtWgs7NQK88mF7Fk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928" y="9826938"/>
            <a:ext cx="11370958" cy="93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1931185478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02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8750" y="8817030"/>
            <a:ext cx="4575088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SECURITY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28534" y="4769223"/>
            <a:ext cx="17358666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 prevent client information being compromised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228534" y="6864966"/>
            <a:ext cx="16303719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Encrypt password using SHA-256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12" name="Picture 2" descr="https://lh6.googleusercontent.com/D431PC0sMRklIui-NA6gXWytSwdxtEkGiujx-ASGF_EszI0WVyPna58PByqhab0DHsP7DyxISiEdP-WXnZ3jPfhboRyouFy6FASEW7xmivziXIp1umMMJHjAcPUrBga7Iue38sLP7u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211" y="8449024"/>
            <a:ext cx="14742364" cy="25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s://lh3.googleusercontent.com/zm37_YeWrGBkHOegPyIEible2zOmXckidPx3T58UaX94MFdy1pNhdtXI9hWK4hNZQPRQ5KVpGcRJD-_E9Iwc3h0tqpMuaQ2qmb1p21zdbKTDxLcmDFhb_hlkeIrVNLwSbFgrPyh48e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" t="3282" r="2763" b="3093"/>
          <a:stretch/>
        </p:blipFill>
        <p:spPr bwMode="auto">
          <a:xfrm>
            <a:off x="12277520" y="10995763"/>
            <a:ext cx="10664316" cy="262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211773538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3048253" y="780262"/>
            <a:ext cx="18287493" cy="163081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AGENDA</a:t>
            </a:r>
            <a:endParaRPr sz="11500" dirty="0">
              <a:latin typeface="Aharoni" panose="02010803020104030203" pitchFamily="2" charset="-79"/>
              <a:ea typeface="Abadi MT Condensed Extra Bold" charset="0"/>
              <a:cs typeface="Aharoni" panose="02010803020104030203" pitchFamily="2" charset="-79"/>
            </a:endParaRPr>
          </a:p>
        </p:txBody>
      </p:sp>
      <p:sp>
        <p:nvSpPr>
          <p:cNvPr id="79" name="Shape 79"/>
          <p:cNvSpPr>
            <a:spLocks noGrp="1"/>
          </p:cNvSpPr>
          <p:nvPr>
            <p:ph type="sldNum" sz="quarter" idx="2"/>
          </p:nvPr>
        </p:nvSpPr>
        <p:spPr>
          <a:xfrm>
            <a:off x="23293351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8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" name="Freeform 8"/>
          <p:cNvSpPr/>
          <p:nvPr/>
        </p:nvSpPr>
        <p:spPr>
          <a:xfrm>
            <a:off x="226476" y="6133236"/>
            <a:ext cx="3306761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0 w 3095994"/>
              <a:gd name="connsiteY5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682" tIns="61341" rIns="24661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Introduction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17131977" y="6193287"/>
            <a:ext cx="3095994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X-Factor</a:t>
            </a:r>
          </a:p>
        </p:txBody>
      </p:sp>
      <p:sp>
        <p:nvSpPr>
          <p:cNvPr id="14" name="Freeform 13"/>
          <p:cNvSpPr/>
          <p:nvPr/>
        </p:nvSpPr>
        <p:spPr>
          <a:xfrm>
            <a:off x="10499001" y="6165929"/>
            <a:ext cx="3095994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Testing</a:t>
            </a:r>
          </a:p>
        </p:txBody>
      </p:sp>
      <p:sp>
        <p:nvSpPr>
          <p:cNvPr id="20" name="Freeform 19"/>
          <p:cNvSpPr/>
          <p:nvPr/>
        </p:nvSpPr>
        <p:spPr>
          <a:xfrm>
            <a:off x="6356078" y="6155187"/>
            <a:ext cx="4332478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Technologies</a:t>
            </a:r>
          </a:p>
        </p:txBody>
      </p:sp>
      <p:sp>
        <p:nvSpPr>
          <p:cNvPr id="23" name="Freeform 22"/>
          <p:cNvSpPr/>
          <p:nvPr/>
        </p:nvSpPr>
        <p:spPr>
          <a:xfrm>
            <a:off x="13306740" y="6180890"/>
            <a:ext cx="4200694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Project Management</a:t>
            </a:r>
          </a:p>
        </p:txBody>
      </p:sp>
      <p:sp>
        <p:nvSpPr>
          <p:cNvPr id="28" name="Freeform 27"/>
          <p:cNvSpPr/>
          <p:nvPr/>
        </p:nvSpPr>
        <p:spPr>
          <a:xfrm>
            <a:off x="3274710" y="6155187"/>
            <a:ext cx="3442227" cy="2668232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Problem &amp; Solution</a:t>
            </a:r>
          </a:p>
        </p:txBody>
      </p:sp>
      <p:sp>
        <p:nvSpPr>
          <p:cNvPr id="38" name="Freeform 37"/>
          <p:cNvSpPr/>
          <p:nvPr/>
        </p:nvSpPr>
        <p:spPr>
          <a:xfrm>
            <a:off x="20028800" y="6205684"/>
            <a:ext cx="4024408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Reflections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3600" y="1580262"/>
            <a:ext cx="77009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+mj-lt"/>
              <a:ea typeface="+mj-ea"/>
              <a:cs typeface="+mj-cs"/>
              <a:sym typeface="Roboto Regular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03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8852923"/>
            <a:ext cx="5546638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DIFFERENT DATE FORMATS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08396" y="4741776"/>
            <a:ext cx="17358666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Many different types of date formats required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620916" y="7022931"/>
            <a:ext cx="16303719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Joda</a:t>
            </a: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Time library &amp; calendar from Java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14" name="Picture 2" descr="https://lh5.googleusercontent.com/F4P1AoJLPJ7iVBsAY6My1c98d5kkwzFtjq3RkwJ547f3gQ1r52nosVqRZwig22XX9_-UxFec4m5tVQuPrn-IHTQGcWRINRiB3SMr5gLY3Sz7mpOtAHr39-9YBWSaN5Qcr0jupPDaY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049" y="3896414"/>
            <a:ext cx="12962688" cy="14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lh5.googleusercontent.com/QVkY_puyjauzd03KNzxvWdfQTSIBEQQ2JA8wkJvrLUbX92IX0vQgKFZQG1IvXGQSBoJvy_R-WZZsOBaDFfCko3bASSZc8GysaQ1uJpQVcvuOfgHkzCRwQpMFaZyjksl5LuGP5QsF0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049" y="6589902"/>
            <a:ext cx="13040013" cy="86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lh4.googleusercontent.com/uQWHDZV3NVxBpwEuZ33DoafSOv0PHt2MUwQdDKt2ucRinHrcqoRdvpBSGH6H8e39on5fuxy57N2mGJYxfSWw_gLU6HpoiE3SYELSAOnjzwCKROygfcnj3JnWHaVu3ywdALxvxZo5hL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" t="4169" r="1670" b="2638"/>
          <a:stretch/>
        </p:blipFill>
        <p:spPr bwMode="auto">
          <a:xfrm>
            <a:off x="5461000" y="9202687"/>
            <a:ext cx="17463635" cy="358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2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TextBox 21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1964028810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04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6769" y="8351896"/>
            <a:ext cx="5432338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TEXT EDITOR (</a:t>
            </a:r>
            <a:r>
              <a:rPr kumimoji="0" lang="en-US" sz="5400" b="0" i="0" u="none" strike="noStrike" cap="none" spc="0" normalizeH="0" baseline="0" dirty="0" err="1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iFRAME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95419" y="3993573"/>
            <a:ext cx="17358666" cy="366767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Edit mode not user-friendly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Cannot save pasted text directly</a:t>
            </a:r>
          </a:p>
          <a:p>
            <a:pPr marL="571500"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Looks “Raw”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70877" y="7574760"/>
            <a:ext cx="16303719" cy="164660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13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470" y="8609502"/>
            <a:ext cx="6092893" cy="22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lh6.googleusercontent.com/58GiEU84Zt-jp6i4QvOjKqyJMCcW4D1J7rjCpuXH_Da1cznfGXX8c_ENY985FlA6i4EbGu_fj9LZTwWhki4B8GkKnS5fMfq47sXZnP_off6G5IwHkcG8BzDrec6Th4Yw4bVpKNEyy2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 t="17547" r="46845" b="65686"/>
          <a:stretch/>
        </p:blipFill>
        <p:spPr bwMode="auto">
          <a:xfrm>
            <a:off x="10954830" y="6633857"/>
            <a:ext cx="13286805" cy="197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https://lh3.googleusercontent.com/zHOVv_qMwbrSpJXh9Hq14145Y2dgkPReJOP0bd0xFacI5txtCd68JzxNF2SL18tl_N_IkKIBD-mI0DDOpYA5Hq_ZKQEn2z3TGBfKbV7-61NvRwXYitLddOKuacmbIHJkz-QzAx-wuV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r="54852" b="66460"/>
          <a:stretch/>
        </p:blipFill>
        <p:spPr bwMode="auto">
          <a:xfrm>
            <a:off x="8320746" y="10302692"/>
            <a:ext cx="14708012" cy="343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1900386584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05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7415" y="8675062"/>
            <a:ext cx="7840706" cy="256993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SAVING</a:t>
            </a:r>
            <a:r>
              <a:rPr kumimoji="0" lang="en-US" sz="5400" b="0" i="0" u="none" strike="noStrike" cap="none" spc="0" normalizeH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EMAIL TEMPLATE IN HTML FORMAT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0877" y="4525011"/>
            <a:ext cx="17358666" cy="28469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: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Need to replace symbols to preserve original format 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A21301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70877" y="6800266"/>
            <a:ext cx="16303719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800" dirty="0" err="1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EncodeURIComponent</a:t>
            </a:r>
            <a:endParaRPr lang="en-US" sz="44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r="7985"/>
          <a:stretch/>
        </p:blipFill>
        <p:spPr>
          <a:xfrm>
            <a:off x="8374835" y="8910800"/>
            <a:ext cx="14327594" cy="4060572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sp>
        <p:nvSpPr>
          <p:cNvPr id="12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13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2121484472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06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2237" y="8383326"/>
            <a:ext cx="6262557" cy="413959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DIRECTLY IMPORTING LIVE DATA FROM ZOHO DATABASE</a:t>
            </a:r>
            <a:endParaRPr kumimoji="0" lang="en-US" sz="6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0877" y="4663511"/>
            <a:ext cx="17358666" cy="256993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: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rgbClr val="A21301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70877" y="7482429"/>
            <a:ext cx="16303719" cy="183127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11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12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804184486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" b="973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027400" y="-119199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algn="ctr"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115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QUALITY ASSURANCE</a:t>
            </a:r>
            <a:endParaRPr lang="en-US" sz="11500"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  <a:sym typeface="Roboto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32852" y="3531934"/>
            <a:ext cx="4761959" cy="13080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INTERNAL TESTING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TESTING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114175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grpSp>
        <p:nvGrpSpPr>
          <p:cNvPr id="307" name="Group 307"/>
          <p:cNvGrpSpPr/>
          <p:nvPr/>
        </p:nvGrpSpPr>
        <p:grpSpPr>
          <a:xfrm>
            <a:off x="450177" y="4463095"/>
            <a:ext cx="3562757" cy="936707"/>
            <a:chOff x="0" y="0"/>
            <a:chExt cx="4802986" cy="1388911"/>
          </a:xfrm>
        </p:grpSpPr>
        <p:grpSp>
          <p:nvGrpSpPr>
            <p:cNvPr id="305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03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04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06" name="Shape 306"/>
            <p:cNvSpPr/>
            <p:nvPr/>
          </p:nvSpPr>
          <p:spPr>
            <a:xfrm>
              <a:off x="1204270" y="133331"/>
              <a:ext cx="2502286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PURPOSE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08" name="Shape 308"/>
          <p:cNvSpPr/>
          <p:nvPr/>
        </p:nvSpPr>
        <p:spPr>
          <a:xfrm>
            <a:off x="391987" y="6199334"/>
            <a:ext cx="339594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UI feedback &amp; detect usability issues</a:t>
            </a:r>
          </a:p>
        </p:txBody>
      </p:sp>
      <p:grpSp>
        <p:nvGrpSpPr>
          <p:cNvPr id="35" name="Group 307"/>
          <p:cNvGrpSpPr/>
          <p:nvPr/>
        </p:nvGrpSpPr>
        <p:grpSpPr>
          <a:xfrm>
            <a:off x="4624689" y="4463095"/>
            <a:ext cx="3562757" cy="936707"/>
            <a:chOff x="0" y="0"/>
            <a:chExt cx="4802986" cy="1388911"/>
          </a:xfrm>
        </p:grpSpPr>
        <p:grpSp>
          <p:nvGrpSpPr>
            <p:cNvPr id="36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8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9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7" name="Shape 306"/>
            <p:cNvSpPr/>
            <p:nvPr/>
          </p:nvSpPr>
          <p:spPr>
            <a:xfrm>
              <a:off x="1330908" y="133331"/>
              <a:ext cx="2249013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DETAILS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40" name="Shape 308"/>
          <p:cNvSpPr/>
          <p:nvPr/>
        </p:nvSpPr>
        <p:spPr>
          <a:xfrm>
            <a:off x="9007490" y="5839265"/>
            <a:ext cx="438280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Creation Module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Timeline Module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Reports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KPI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Ranking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Gender - Age Report</a:t>
            </a:r>
          </a:p>
        </p:txBody>
      </p:sp>
      <p:grpSp>
        <p:nvGrpSpPr>
          <p:cNvPr id="48" name="Group 307"/>
          <p:cNvGrpSpPr/>
          <p:nvPr/>
        </p:nvGrpSpPr>
        <p:grpSpPr>
          <a:xfrm>
            <a:off x="8821233" y="4463095"/>
            <a:ext cx="3562757" cy="936707"/>
            <a:chOff x="0" y="0"/>
            <a:chExt cx="4802986" cy="1388911"/>
          </a:xfrm>
        </p:grpSpPr>
        <p:grpSp>
          <p:nvGrpSpPr>
            <p:cNvPr id="49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51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2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50" name="Shape 306"/>
            <p:cNvSpPr/>
            <p:nvPr/>
          </p:nvSpPr>
          <p:spPr>
            <a:xfrm>
              <a:off x="1582580" y="133331"/>
              <a:ext cx="1745670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SCOPE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53" name="Shape 308"/>
          <p:cNvSpPr/>
          <p:nvPr/>
        </p:nvSpPr>
        <p:spPr>
          <a:xfrm>
            <a:off x="4586571" y="5839265"/>
            <a:ext cx="4142170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Participant: Linda (Sponsor)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Date: 28 October 2016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Time: 4.00pm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Venue: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Assist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Pte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Ltd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r="6348" b="49856"/>
          <a:stretch/>
        </p:blipFill>
        <p:spPr>
          <a:xfrm>
            <a:off x="13788900" y="4315509"/>
            <a:ext cx="4430658" cy="27391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49577" r="5900"/>
          <a:stretch/>
        </p:blipFill>
        <p:spPr>
          <a:xfrm>
            <a:off x="13802953" y="8758531"/>
            <a:ext cx="4416605" cy="271431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8450450" y="4721122"/>
            <a:ext cx="49140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Font typeface="Arial" charset="0"/>
              <a:buChar char="•"/>
            </a:pPr>
            <a:r>
              <a:rPr lang="en-US" sz="4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Easy to navigate</a:t>
            </a:r>
          </a:p>
          <a:p>
            <a:pPr marL="571500" lvl="1" indent="-571500">
              <a:buFont typeface="Arial" charset="0"/>
              <a:buChar char="•"/>
            </a:pPr>
            <a:endParaRPr lang="en-US" sz="4400" dirty="0">
              <a:solidFill>
                <a:srgbClr val="182028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8216826" y="8758531"/>
            <a:ext cx="65227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-457200">
              <a:buFont typeface="Arial" charset="0"/>
              <a:buChar char="•"/>
            </a:pPr>
            <a:r>
              <a:rPr lang="en-US" sz="40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Timeline for screenings design is not intuitive </a:t>
            </a:r>
          </a:p>
          <a:p>
            <a:pPr marL="457200" lvl="1" indent="-457200">
              <a:buFont typeface="Arial" charset="0"/>
              <a:buChar char="•"/>
            </a:pPr>
            <a:r>
              <a:rPr lang="en-US" sz="40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Naming of columns and fields are confusing</a:t>
            </a:r>
          </a:p>
        </p:txBody>
      </p:sp>
      <p:sp>
        <p:nvSpPr>
          <p:cNvPr id="2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3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TextBox 30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93334" y="3923558"/>
            <a:ext cx="20133593" cy="28469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Timeline display is not intuitive, user suggested to change to table format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Stick to one color scheme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prefers to choose which patient to send email to instead of automated sending of email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9701"/>
            <a:ext cx="11741254" cy="6726798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0764" y="6959701"/>
            <a:ext cx="12203236" cy="6756299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31" name="Picture 2" descr="Image result for arrow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48896" y="8642653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6426351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1169800" y="6375551"/>
            <a:ext cx="3304182" cy="1066699"/>
          </a:xfrm>
          <a:prstGeom prst="rect">
            <a:avLst/>
          </a:prstGeom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37275457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544731" y="3974509"/>
            <a:ext cx="18572319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Rename </a:t>
            </a:r>
            <a:r>
              <a:rPr lang="en-US" sz="3600" b="1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Regularity  </a:t>
            </a: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field to </a:t>
            </a:r>
            <a:r>
              <a:rPr lang="en-US" sz="3600" b="1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Frequency of Screening (In Years) </a:t>
            </a: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for easy understanding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31" name="Picture 2" descr="Image result for arrow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48896" y="8642653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75607"/>
            <a:ext cx="17858658" cy="7700774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biLevel thresh="75000"/>
          </a:blip>
          <a:srcRect r="9152"/>
          <a:stretch/>
        </p:blipFill>
        <p:spPr>
          <a:xfrm>
            <a:off x="8652405" y="6197186"/>
            <a:ext cx="15731595" cy="7389872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1079818" y="7134879"/>
            <a:ext cx="3304182" cy="1066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-10964" y="5663837"/>
            <a:ext cx="3398661" cy="106669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929329" y="11741743"/>
            <a:ext cx="5418113" cy="10478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132" y="11783081"/>
            <a:ext cx="5418113" cy="10478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7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9215681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631524"/>
            <a:ext cx="17830799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Top-K function to rename as "Ranking" for easy understanding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List all results in a ranked list instead of selecting “K” value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31" name="Picture 2" descr="Image result for arrow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48896" y="8642653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443390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983571" y="6978147"/>
            <a:ext cx="3304182" cy="106669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5535590"/>
            <a:ext cx="18319715" cy="4034043"/>
            <a:chOff x="595313" y="2766201"/>
            <a:chExt cx="16662577" cy="301882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313" y="2766201"/>
              <a:ext cx="16662577" cy="3018824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</p:pic>
        <p:sp>
          <p:nvSpPr>
            <p:cNvPr id="16" name="Rectangle 15"/>
            <p:cNvSpPr/>
            <p:nvPr/>
          </p:nvSpPr>
          <p:spPr>
            <a:xfrm>
              <a:off x="6535838" y="2854753"/>
              <a:ext cx="4781525" cy="66045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673601" y="8320968"/>
            <a:ext cx="19653798" cy="5395032"/>
            <a:chOff x="5174991" y="8371132"/>
            <a:chExt cx="18150955" cy="389627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4991" y="8371132"/>
              <a:ext cx="18150955" cy="3896279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</p:pic>
        <p:sp>
          <p:nvSpPr>
            <p:cNvPr id="21" name="Rectangle 20"/>
            <p:cNvSpPr/>
            <p:nvPr/>
          </p:nvSpPr>
          <p:spPr>
            <a:xfrm>
              <a:off x="12188825" y="9381067"/>
              <a:ext cx="4338108" cy="93820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197628" y="606039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23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TextBox 23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71874118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786547" y="3837852"/>
            <a:ext cx="17830799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Confusing naming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965255" y="7793845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197628" y="606039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31" y="5196588"/>
            <a:ext cx="18202560" cy="5301148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23" name="Rectangle 22"/>
          <p:cNvSpPr/>
          <p:nvPr/>
        </p:nvSpPr>
        <p:spPr>
          <a:xfrm>
            <a:off x="14210802" y="7629879"/>
            <a:ext cx="2438400" cy="5736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953" y="9129107"/>
            <a:ext cx="16835047" cy="4586893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27" name="Rectangle 26"/>
          <p:cNvSpPr/>
          <p:nvPr/>
        </p:nvSpPr>
        <p:spPr>
          <a:xfrm>
            <a:off x="13135668" y="12789622"/>
            <a:ext cx="4847531" cy="7804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85763528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TEAM MEMBERS</a:t>
            </a:r>
          </a:p>
        </p:txBody>
      </p:sp>
      <p:pic>
        <p:nvPicPr>
          <p:cNvPr id="19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>
            <a:fillRect/>
          </a:stretch>
        </p:blipFill>
        <p:spPr>
          <a:xfrm>
            <a:off x="746254" y="1457325"/>
            <a:ext cx="3864832" cy="3864832"/>
          </a:xfrm>
        </p:spPr>
      </p:pic>
      <p:pic>
        <p:nvPicPr>
          <p:cNvPr id="2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>
            <a:fillRect/>
          </a:stretch>
        </p:blipFill>
        <p:spPr>
          <a:xfrm>
            <a:off x="5752322" y="5629275"/>
            <a:ext cx="4334192" cy="4334192"/>
          </a:xfrm>
        </p:spPr>
      </p:pic>
      <p:pic>
        <p:nvPicPr>
          <p:cNvPr id="21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99445" y="4225734"/>
            <a:ext cx="4218709" cy="4218709"/>
          </a:xfrm>
        </p:spPr>
      </p:pic>
      <p:pic>
        <p:nvPicPr>
          <p:cNvPr id="22" name="Picture Placeholder 21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>
            <a:fillRect/>
          </a:stretch>
        </p:blipFill>
        <p:spPr>
          <a:xfrm>
            <a:off x="14870999" y="6676826"/>
            <a:ext cx="4065864" cy="4065864"/>
          </a:xfrm>
          <a:prstGeom prst="flowChartConnector">
            <a:avLst/>
          </a:prstGeom>
        </p:spPr>
      </p:pic>
      <p:pic>
        <p:nvPicPr>
          <p:cNvPr id="24" name="Picture Placeholder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9549343" y="1274091"/>
            <a:ext cx="4172971" cy="4170311"/>
          </a:xfrm>
          <a:prstGeom prst="ellipse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0154688" y="5373893"/>
            <a:ext cx="2531709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Nicole Goh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417698" y="9717830"/>
            <a:ext cx="399282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Business Analyst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Frontend Developer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920632" y="9089697"/>
            <a:ext cx="2986961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Nabilah </a:t>
            </a: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Banu</a:t>
            </a:r>
            <a:endParaRPr lang="en-US" sz="3200" b="1" dirty="0">
              <a:solidFill>
                <a:srgbClr val="12141E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5104504" y="11077461"/>
            <a:ext cx="3231003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Chien</a:t>
            </a: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Shu Yan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4750800" y="11695730"/>
            <a:ext cx="3992828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Quality Assurance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9549344" y="5923800"/>
            <a:ext cx="435639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Frontend Developer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Project Manager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0691" y="12294976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Professor Steven Hoi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72146" y="12846958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Supervisor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9047730" y="12300998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Linda </a:t>
            </a: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Siow</a:t>
            </a:r>
            <a:endParaRPr lang="en-US" sz="3200" b="1" dirty="0">
              <a:solidFill>
                <a:srgbClr val="12141E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429185" y="12879176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Sponsor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437147" y="10230260"/>
            <a:ext cx="2992724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Sean Kwok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71820" y="5874139"/>
            <a:ext cx="4103029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Project Manager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Quality Assurance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496415" y="5373893"/>
            <a:ext cx="2409880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Teh Kaixin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908305" y="10908434"/>
            <a:ext cx="4078469" cy="614747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Backend Developer</a:t>
            </a:r>
          </a:p>
        </p:txBody>
      </p:sp>
      <p:pic>
        <p:nvPicPr>
          <p:cNvPr id="42" name="Picture Placeholder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46" y="7869561"/>
            <a:ext cx="4238115" cy="4187811"/>
          </a:xfrm>
          <a:prstGeom prst="ellipse">
            <a:avLst/>
          </a:prstGeom>
        </p:spPr>
      </p:pic>
      <p:pic>
        <p:nvPicPr>
          <p:cNvPr id="43" name="Picture Placeholder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9344" y="8115300"/>
            <a:ext cx="4215396" cy="4137887"/>
          </a:xfrm>
          <a:prstGeom prst="ellipse">
            <a:avLst/>
          </a:prstGeom>
        </p:spPr>
      </p:pic>
      <p:sp>
        <p:nvSpPr>
          <p:cNvPr id="4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grpSp>
        <p:nvGrpSpPr>
          <p:cNvPr id="307" name="Group 307"/>
          <p:cNvGrpSpPr/>
          <p:nvPr/>
        </p:nvGrpSpPr>
        <p:grpSpPr>
          <a:xfrm>
            <a:off x="450177" y="4463095"/>
            <a:ext cx="3562757" cy="936707"/>
            <a:chOff x="0" y="0"/>
            <a:chExt cx="4802986" cy="1388911"/>
          </a:xfrm>
        </p:grpSpPr>
        <p:grpSp>
          <p:nvGrpSpPr>
            <p:cNvPr id="305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03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04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06" name="Shape 306"/>
            <p:cNvSpPr/>
            <p:nvPr/>
          </p:nvSpPr>
          <p:spPr>
            <a:xfrm>
              <a:off x="1204270" y="133331"/>
              <a:ext cx="2502286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PURPOSE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08" name="Shape 308"/>
          <p:cNvSpPr/>
          <p:nvPr/>
        </p:nvSpPr>
        <p:spPr>
          <a:xfrm>
            <a:off x="391987" y="6199334"/>
            <a:ext cx="339594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 lnSpcReduction="10000"/>
          </a:bodyPr>
          <a:lstStyle/>
          <a:p>
            <a:pPr algn="ctr"/>
            <a:r>
              <a:rPr lang="en-US" sz="480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Identify any usability problems &amp; UI issues</a:t>
            </a:r>
            <a:endParaRPr lang="en-US" sz="5400" dirty="0">
              <a:solidFill>
                <a:schemeClr val="bg2">
                  <a:lumMod val="2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pSp>
        <p:nvGrpSpPr>
          <p:cNvPr id="35" name="Group 307"/>
          <p:cNvGrpSpPr/>
          <p:nvPr/>
        </p:nvGrpSpPr>
        <p:grpSpPr>
          <a:xfrm>
            <a:off x="4624689" y="4463095"/>
            <a:ext cx="3562757" cy="936707"/>
            <a:chOff x="0" y="0"/>
            <a:chExt cx="4802986" cy="1388911"/>
          </a:xfrm>
        </p:grpSpPr>
        <p:grpSp>
          <p:nvGrpSpPr>
            <p:cNvPr id="36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8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9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7" name="Shape 306"/>
            <p:cNvSpPr/>
            <p:nvPr/>
          </p:nvSpPr>
          <p:spPr>
            <a:xfrm>
              <a:off x="1330908" y="133331"/>
              <a:ext cx="2249013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DETAILS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40" name="Shape 308"/>
          <p:cNvSpPr/>
          <p:nvPr/>
        </p:nvSpPr>
        <p:spPr>
          <a:xfrm>
            <a:off x="9007490" y="5839265"/>
            <a:ext cx="3823875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Login/ Logout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Management</a:t>
            </a:r>
          </a:p>
        </p:txBody>
      </p:sp>
      <p:grpSp>
        <p:nvGrpSpPr>
          <p:cNvPr id="48" name="Group 307"/>
          <p:cNvGrpSpPr/>
          <p:nvPr/>
        </p:nvGrpSpPr>
        <p:grpSpPr>
          <a:xfrm>
            <a:off x="8821233" y="4463095"/>
            <a:ext cx="3562757" cy="936707"/>
            <a:chOff x="0" y="0"/>
            <a:chExt cx="4802986" cy="1388911"/>
          </a:xfrm>
        </p:grpSpPr>
        <p:grpSp>
          <p:nvGrpSpPr>
            <p:cNvPr id="49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51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2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50" name="Shape 306"/>
            <p:cNvSpPr/>
            <p:nvPr/>
          </p:nvSpPr>
          <p:spPr>
            <a:xfrm>
              <a:off x="1582580" y="133331"/>
              <a:ext cx="1745670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SCOPE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53" name="Shape 308"/>
          <p:cNvSpPr/>
          <p:nvPr/>
        </p:nvSpPr>
        <p:spPr>
          <a:xfrm>
            <a:off x="4280034" y="5839265"/>
            <a:ext cx="452815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Participant: 5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employees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(Management, Medical, Visa, Marketing, Accounts)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Date: 10 January 2017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Time: 3.30pm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Venue: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Assist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Pte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Ltd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r="6348" b="49856"/>
          <a:stretch/>
        </p:blipFill>
        <p:spPr>
          <a:xfrm>
            <a:off x="16404861" y="3074407"/>
            <a:ext cx="4430658" cy="273917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365" y="5921108"/>
            <a:ext cx="11577651" cy="7794892"/>
          </a:xfrm>
          <a:prstGeom prst="rect">
            <a:avLst/>
          </a:prstGeom>
        </p:spPr>
      </p:pic>
      <p:sp>
        <p:nvSpPr>
          <p:cNvPr id="27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2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TextBox 29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302435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868181"/>
            <a:ext cx="17830799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Header of Screening form is not specific 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838255" y="8419960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012480" y="7064222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wiki.smu.edu.sg/is480/img_auth.php/0/08/Ulinkers_UT2_Add_New_Screening_%28Tabs%29_-_Infant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08"/>
          <a:stretch/>
        </p:blipFill>
        <p:spPr bwMode="auto">
          <a:xfrm>
            <a:off x="423968" y="5628462"/>
            <a:ext cx="17588512" cy="380113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wiki.smu.edu.sg/is480/img_auth.php/1/11/AddNewScreeningAfterUT2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51"/>
          <a:stretch/>
        </p:blipFill>
        <p:spPr bwMode="auto">
          <a:xfrm>
            <a:off x="6959529" y="9817535"/>
            <a:ext cx="17424471" cy="389846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9753880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903864" y="3774733"/>
            <a:ext cx="17830799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Infants and Adults screenings should have different views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 prevent confusion in age (months, years)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815173" y="7069085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809280" y="660082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16796"/>
            <a:ext cx="15239139" cy="5364137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3" name="Group 12"/>
          <p:cNvGrpSpPr/>
          <p:nvPr/>
        </p:nvGrpSpPr>
        <p:grpSpPr>
          <a:xfrm>
            <a:off x="8858250" y="8743950"/>
            <a:ext cx="15525750" cy="4972050"/>
            <a:chOff x="9724192" y="8944273"/>
            <a:chExt cx="14395163" cy="384055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24192" y="8944273"/>
              <a:ext cx="14395163" cy="384055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9838496" y="11179279"/>
              <a:ext cx="14129692" cy="404054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2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56392592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148640" y="3554341"/>
            <a:ext cx="17830799" cy="241604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search for particular client/ screenings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Search &amp; sort features allow easier search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653947" y="6858258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018998" y="571606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26764"/>
            <a:ext cx="14064040" cy="514123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7005" y="8128425"/>
            <a:ext cx="15731595" cy="556217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26325242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grpSp>
        <p:nvGrpSpPr>
          <p:cNvPr id="307" name="Group 307"/>
          <p:cNvGrpSpPr/>
          <p:nvPr/>
        </p:nvGrpSpPr>
        <p:grpSpPr>
          <a:xfrm>
            <a:off x="907377" y="4463095"/>
            <a:ext cx="3562757" cy="936707"/>
            <a:chOff x="0" y="0"/>
            <a:chExt cx="4802986" cy="1388911"/>
          </a:xfrm>
        </p:grpSpPr>
        <p:grpSp>
          <p:nvGrpSpPr>
            <p:cNvPr id="305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03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04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06" name="Shape 306"/>
            <p:cNvSpPr/>
            <p:nvPr/>
          </p:nvSpPr>
          <p:spPr>
            <a:xfrm>
              <a:off x="1204270" y="133331"/>
              <a:ext cx="2502286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PURPOSE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08" name="Shape 308"/>
          <p:cNvSpPr/>
          <p:nvPr/>
        </p:nvSpPr>
        <p:spPr>
          <a:xfrm>
            <a:off x="325128" y="5886770"/>
            <a:ext cx="490033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UI feedback &amp; detect usability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Measure time taken for each task</a:t>
            </a:r>
          </a:p>
        </p:txBody>
      </p:sp>
      <p:grpSp>
        <p:nvGrpSpPr>
          <p:cNvPr id="35" name="Group 307"/>
          <p:cNvGrpSpPr/>
          <p:nvPr/>
        </p:nvGrpSpPr>
        <p:grpSpPr>
          <a:xfrm>
            <a:off x="5398782" y="4548735"/>
            <a:ext cx="3562757" cy="936707"/>
            <a:chOff x="0" y="0"/>
            <a:chExt cx="4802986" cy="1388911"/>
          </a:xfrm>
        </p:grpSpPr>
        <p:grpSp>
          <p:nvGrpSpPr>
            <p:cNvPr id="36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8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9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7" name="Shape 306"/>
            <p:cNvSpPr/>
            <p:nvPr/>
          </p:nvSpPr>
          <p:spPr>
            <a:xfrm>
              <a:off x="1330908" y="133331"/>
              <a:ext cx="2249013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DETAILS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40" name="Shape 308"/>
          <p:cNvSpPr/>
          <p:nvPr/>
        </p:nvSpPr>
        <p:spPr>
          <a:xfrm>
            <a:off x="9641549" y="5839265"/>
            <a:ext cx="6560476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Management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Dashboard Module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Reports Module    </a:t>
            </a:r>
          </a:p>
          <a:p>
            <a:pPr lvl="2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(KPI, Ranking, Gender-Age)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Screenings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Email Notification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Text Editor</a:t>
            </a:r>
          </a:p>
        </p:txBody>
      </p:sp>
      <p:grpSp>
        <p:nvGrpSpPr>
          <p:cNvPr id="48" name="Group 307"/>
          <p:cNvGrpSpPr/>
          <p:nvPr/>
        </p:nvGrpSpPr>
        <p:grpSpPr>
          <a:xfrm>
            <a:off x="9952490" y="4493043"/>
            <a:ext cx="3562757" cy="936707"/>
            <a:chOff x="0" y="0"/>
            <a:chExt cx="4802986" cy="1388911"/>
          </a:xfrm>
        </p:grpSpPr>
        <p:grpSp>
          <p:nvGrpSpPr>
            <p:cNvPr id="49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51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2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50" name="Shape 306"/>
            <p:cNvSpPr/>
            <p:nvPr/>
          </p:nvSpPr>
          <p:spPr>
            <a:xfrm>
              <a:off x="1582580" y="133331"/>
              <a:ext cx="1745670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SCOPE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53" name="Shape 308"/>
          <p:cNvSpPr/>
          <p:nvPr/>
        </p:nvSpPr>
        <p:spPr>
          <a:xfrm>
            <a:off x="5172668" y="5886770"/>
            <a:ext cx="4196544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Participant: 6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employees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(Management, Medical, Visa, Marketing, Accounts)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Date: 13 February 2017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Time: 4.30pm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Venue: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Assist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Pte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Ltd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r="6348" b="49856"/>
          <a:stretch/>
        </p:blipFill>
        <p:spPr>
          <a:xfrm>
            <a:off x="16905088" y="4133761"/>
            <a:ext cx="4430658" cy="273917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6202025" y="7402270"/>
            <a:ext cx="79096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Dashboard &amp;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Visual graphs provides better understanding</a:t>
            </a:r>
          </a:p>
          <a:p>
            <a:pPr marL="457200" lvl="1"/>
            <a:endParaRPr lang="en-US" sz="4000" dirty="0">
              <a:solidFill>
                <a:srgbClr val="252525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sz="40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Straightforward &amp; user-friendly</a:t>
            </a:r>
          </a:p>
        </p:txBody>
      </p:sp>
      <p:sp>
        <p:nvSpPr>
          <p:cNvPr id="27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28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TextBox 28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3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0822028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graphicFrame>
        <p:nvGraphicFramePr>
          <p:cNvPr id="12" name="Diagram 11"/>
          <p:cNvGraphicFramePr/>
          <p:nvPr>
            <p:extLst/>
          </p:nvPr>
        </p:nvGraphicFramePr>
        <p:xfrm>
          <a:off x="344875" y="5948669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7719808" y="3008617"/>
            <a:ext cx="911542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PROCEDURE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31799348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5473"/>
          <a:stretch/>
        </p:blipFill>
        <p:spPr>
          <a:xfrm>
            <a:off x="433017" y="3711408"/>
            <a:ext cx="14095783" cy="100045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1700" t="94833" r="34965" b="-548"/>
          <a:stretch/>
        </p:blipFill>
        <p:spPr>
          <a:xfrm>
            <a:off x="970371" y="4509529"/>
            <a:ext cx="6819513" cy="12542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035432" y="5318821"/>
            <a:ext cx="62367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Non–experts should take not more than 150% of expert’s time taken</a:t>
            </a:r>
          </a:p>
        </p:txBody>
      </p:sp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0846421" y="3021684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846444075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752" y="4267199"/>
            <a:ext cx="18153639" cy="93080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58648" y="5410199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Very Easy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44600" y="11159065"/>
            <a:ext cx="3966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A2130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Very Difficult</a:t>
            </a:r>
          </a:p>
        </p:txBody>
      </p:sp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604462529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868181"/>
            <a:ext cx="17830799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Adding of data labels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31772" y="5810248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1079818" y="5997523"/>
            <a:ext cx="3304182" cy="1066699"/>
          </a:xfrm>
          <a:prstGeom prst="rect">
            <a:avLst/>
          </a:prstGeom>
        </p:spPr>
      </p:pic>
      <p:pic>
        <p:nvPicPr>
          <p:cNvPr id="12" name="Picture 2" descr="File:Ulinkers VisaMedCl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4"/>
          <a:stretch/>
        </p:blipFill>
        <p:spPr bwMode="auto">
          <a:xfrm>
            <a:off x="3398662" y="5216179"/>
            <a:ext cx="8271744" cy="855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1742726" y="5454766"/>
            <a:ext cx="9264771" cy="8022647"/>
            <a:chOff x="17278314" y="5708231"/>
            <a:chExt cx="6856542" cy="644985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l="47422"/>
            <a:stretch/>
          </p:blipFill>
          <p:spPr>
            <a:xfrm>
              <a:off x="17278314" y="5708231"/>
              <a:ext cx="6583444" cy="6449854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18781054" y="6422813"/>
              <a:ext cx="5353802" cy="2933703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18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053597" y="5055764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22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020939462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70450" y="3704284"/>
            <a:ext cx="17830799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Select All Button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‘PIC’ column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‘Email Sent’ column (Last sent date)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073" y="6328171"/>
            <a:ext cx="20438893" cy="724976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15439258" y="11236575"/>
            <a:ext cx="6183804" cy="4783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435333892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>
            <a:spLocks noGrp="1"/>
          </p:cNvSpPr>
          <p:nvPr>
            <p:ph type="title"/>
          </p:nvPr>
        </p:nvSpPr>
        <p:spPr>
          <a:xfrm>
            <a:off x="3048253" y="780262"/>
            <a:ext cx="18287493" cy="163081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SPONSOR</a:t>
            </a:r>
            <a:endParaRPr sz="11500" dirty="0">
              <a:latin typeface="Aharoni" panose="02010803020104030203" pitchFamily="2" charset="-79"/>
              <a:ea typeface="Abadi MT Condensed Extra Bold" charset="0"/>
              <a:cs typeface="Aharoni" panose="02010803020104030203" pitchFamily="2" charset="-79"/>
            </a:endParaRPr>
          </a:p>
        </p:txBody>
      </p:sp>
      <p:sp>
        <p:nvSpPr>
          <p:cNvPr id="459" name="Shape 459"/>
          <p:cNvSpPr>
            <a:spLocks noGrp="1"/>
          </p:cNvSpPr>
          <p:nvPr>
            <p:ph type="sldNum" sz="quarter" idx="2"/>
          </p:nvPr>
        </p:nvSpPr>
        <p:spPr>
          <a:xfrm>
            <a:off x="23267951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7316051" y="5075369"/>
            <a:ext cx="4802988" cy="815803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7439846" y="7245827"/>
            <a:ext cx="4752153" cy="13080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200">
                <a:solidFill>
                  <a:srgbClr val="42C0A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000" b="1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Medical Concierge Provider</a:t>
            </a:r>
            <a:endParaRPr sz="4000" b="1" dirty="0">
              <a:solidFill>
                <a:schemeClr val="accent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7499952" y="8984583"/>
            <a:ext cx="4435186" cy="33224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Clinic &amp; </a:t>
            </a:r>
            <a:r>
              <a:rPr lang="en-US" sz="2800" b="1" dirty="0" err="1">
                <a:latin typeface="Abadi MT Condensed Light" charset="0"/>
                <a:ea typeface="Abadi MT Condensed Light" charset="0"/>
                <a:cs typeface="Abadi MT Condensed Light" charset="0"/>
              </a:rPr>
              <a:t>hospitalisation</a:t>
            </a:r>
            <a:r>
              <a:rPr lang="en-US" sz="28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 arrangements</a:t>
            </a: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Treatment plans &amp; price estimates</a:t>
            </a: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Travel arrangements &amp; visas</a:t>
            </a: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Standby assistance in Singapore</a:t>
            </a:r>
          </a:p>
        </p:txBody>
      </p:sp>
      <p:sp>
        <p:nvSpPr>
          <p:cNvPr id="467" name="Shape 467"/>
          <p:cNvSpPr/>
          <p:nvPr/>
        </p:nvSpPr>
        <p:spPr>
          <a:xfrm>
            <a:off x="12436004" y="5075369"/>
            <a:ext cx="4802988" cy="815803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13155043" y="9138546"/>
            <a:ext cx="3996767" cy="33224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Indonesia</a:t>
            </a:r>
          </a:p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Malaysia</a:t>
            </a:r>
          </a:p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Cambodia</a:t>
            </a:r>
          </a:p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Vietnam</a:t>
            </a:r>
          </a:p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Myanmar </a:t>
            </a:r>
          </a:p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China</a:t>
            </a:r>
          </a:p>
        </p:txBody>
      </p:sp>
      <p:sp>
        <p:nvSpPr>
          <p:cNvPr id="472" name="Shape 472"/>
          <p:cNvSpPr/>
          <p:nvPr/>
        </p:nvSpPr>
        <p:spPr>
          <a:xfrm>
            <a:off x="2196097" y="5075369"/>
            <a:ext cx="4802987" cy="815803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2740750" y="9922284"/>
            <a:ext cx="3792574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200">
                <a:solidFill>
                  <a:srgbClr val="42C0A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fontAlgn="base"/>
            <a:r>
              <a:rPr lang="en-US" sz="5400" b="1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Operating since 1996</a:t>
            </a:r>
          </a:p>
        </p:txBody>
      </p:sp>
      <p:sp>
        <p:nvSpPr>
          <p:cNvPr id="477" name="Shape 477"/>
          <p:cNvSpPr/>
          <p:nvPr/>
        </p:nvSpPr>
        <p:spPr>
          <a:xfrm>
            <a:off x="17555957" y="5075369"/>
            <a:ext cx="4802988" cy="815803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2" name="Picture 4" descr="Image result for ulink assis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067" y="394581"/>
            <a:ext cx="3527221" cy="399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459" y="5953056"/>
            <a:ext cx="2827744" cy="32106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381" y="5405048"/>
            <a:ext cx="1828800" cy="1828800"/>
          </a:xfrm>
          <a:prstGeom prst="rect">
            <a:avLst/>
          </a:prstGeom>
        </p:spPr>
      </p:pic>
      <p:sp>
        <p:nvSpPr>
          <p:cNvPr id="25" name="Shape 463"/>
          <p:cNvSpPr/>
          <p:nvPr/>
        </p:nvSpPr>
        <p:spPr>
          <a:xfrm>
            <a:off x="12436004" y="6904548"/>
            <a:ext cx="4752153" cy="10926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200">
                <a:solidFill>
                  <a:srgbClr val="42C0A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6600" b="1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Clients</a:t>
            </a:r>
            <a:endParaRPr sz="8000" b="1" dirty="0">
              <a:solidFill>
                <a:schemeClr val="accent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813" y="5597183"/>
            <a:ext cx="3557201" cy="3557201"/>
          </a:xfrm>
          <a:prstGeom prst="rect">
            <a:avLst/>
          </a:prstGeom>
        </p:spPr>
      </p:pic>
      <p:sp>
        <p:nvSpPr>
          <p:cNvPr id="27" name="Shape 469"/>
          <p:cNvSpPr/>
          <p:nvPr/>
        </p:nvSpPr>
        <p:spPr>
          <a:xfrm>
            <a:off x="17958031" y="9763579"/>
            <a:ext cx="3996767" cy="33224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fontAlgn="base"/>
            <a:r>
              <a:rPr lang="en-US" sz="5400" b="1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15 Employees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4298" y="4948837"/>
            <a:ext cx="2366363" cy="2366363"/>
          </a:xfrm>
          <a:prstGeom prst="rect">
            <a:avLst/>
          </a:prstGeom>
        </p:spPr>
      </p:pic>
      <p:sp>
        <p:nvSpPr>
          <p:cNvPr id="2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868181"/>
            <a:ext cx="17830799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Number of clients selected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653947" y="6858258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822398" y="6320044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lh6.googleusercontent.com/58GiEU84Zt-jp6i4QvOjKqyJMCcW4D1J7rjCpuXH_Da1cznfGXX8c_ENY985FlA6i4EbGu_fj9LZTwWhki4B8GkKnS5fMfq47sXZnP_off6G5IwHkcG8BzDrec6Th4Yw4bVpKNEyy2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2" b="48013"/>
          <a:stretch/>
        </p:blipFill>
        <p:spPr bwMode="auto">
          <a:xfrm>
            <a:off x="50799" y="5627855"/>
            <a:ext cx="17922974" cy="289558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83"/>
          <a:stretch/>
        </p:blipFill>
        <p:spPr>
          <a:xfrm>
            <a:off x="7094189" y="8892967"/>
            <a:ext cx="17289811" cy="482303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017060217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820800" y="4193867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Specify recipients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822398" y="6320044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283" y="5791785"/>
            <a:ext cx="19987032" cy="732247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2738012" y="5791785"/>
            <a:ext cx="1082788" cy="7859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74806" y="6834108"/>
            <a:ext cx="12103069" cy="26189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204719005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grpSp>
        <p:nvGrpSpPr>
          <p:cNvPr id="307" name="Group 307"/>
          <p:cNvGrpSpPr/>
          <p:nvPr/>
        </p:nvGrpSpPr>
        <p:grpSpPr>
          <a:xfrm>
            <a:off x="907377" y="4463095"/>
            <a:ext cx="3562757" cy="936707"/>
            <a:chOff x="0" y="0"/>
            <a:chExt cx="4802986" cy="1388911"/>
          </a:xfrm>
        </p:grpSpPr>
        <p:grpSp>
          <p:nvGrpSpPr>
            <p:cNvPr id="305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03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04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06" name="Shape 306"/>
            <p:cNvSpPr/>
            <p:nvPr/>
          </p:nvSpPr>
          <p:spPr>
            <a:xfrm>
              <a:off x="1204270" y="133331"/>
              <a:ext cx="2502286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PURPOSE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08" name="Shape 308"/>
          <p:cNvSpPr/>
          <p:nvPr/>
        </p:nvSpPr>
        <p:spPr>
          <a:xfrm>
            <a:off x="811479" y="5870856"/>
            <a:ext cx="4232702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UI feedback &amp; detect usability issues</a:t>
            </a:r>
          </a:p>
        </p:txBody>
      </p:sp>
      <p:grpSp>
        <p:nvGrpSpPr>
          <p:cNvPr id="35" name="Group 307"/>
          <p:cNvGrpSpPr/>
          <p:nvPr/>
        </p:nvGrpSpPr>
        <p:grpSpPr>
          <a:xfrm>
            <a:off x="5398782" y="4548735"/>
            <a:ext cx="3562757" cy="936707"/>
            <a:chOff x="0" y="0"/>
            <a:chExt cx="4802986" cy="1388911"/>
          </a:xfrm>
        </p:grpSpPr>
        <p:grpSp>
          <p:nvGrpSpPr>
            <p:cNvPr id="36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8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9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7" name="Shape 306"/>
            <p:cNvSpPr/>
            <p:nvPr/>
          </p:nvSpPr>
          <p:spPr>
            <a:xfrm>
              <a:off x="1330908" y="133331"/>
              <a:ext cx="2249013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DETAILS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40" name="Shape 308"/>
          <p:cNvSpPr/>
          <p:nvPr/>
        </p:nvSpPr>
        <p:spPr>
          <a:xfrm>
            <a:off x="9859294" y="5825709"/>
            <a:ext cx="483645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Index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Email Recommendation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Export</a:t>
            </a:r>
          </a:p>
        </p:txBody>
      </p:sp>
      <p:grpSp>
        <p:nvGrpSpPr>
          <p:cNvPr id="48" name="Group 307"/>
          <p:cNvGrpSpPr/>
          <p:nvPr/>
        </p:nvGrpSpPr>
        <p:grpSpPr>
          <a:xfrm>
            <a:off x="9952490" y="4493043"/>
            <a:ext cx="3562757" cy="936707"/>
            <a:chOff x="0" y="0"/>
            <a:chExt cx="4802986" cy="1388911"/>
          </a:xfrm>
        </p:grpSpPr>
        <p:grpSp>
          <p:nvGrpSpPr>
            <p:cNvPr id="49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51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2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50" name="Shape 306"/>
            <p:cNvSpPr/>
            <p:nvPr/>
          </p:nvSpPr>
          <p:spPr>
            <a:xfrm>
              <a:off x="1582580" y="133331"/>
              <a:ext cx="1745670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SCOPE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53" name="Shape 308"/>
          <p:cNvSpPr/>
          <p:nvPr/>
        </p:nvSpPr>
        <p:spPr>
          <a:xfrm>
            <a:off x="5303431" y="5825709"/>
            <a:ext cx="4196544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Participant: 8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employees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Date: 21 March 2017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Time: 4.00pm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t="49916" r="48986"/>
          <a:stretch/>
        </p:blipFill>
        <p:spPr>
          <a:xfrm>
            <a:off x="10012412" y="9747995"/>
            <a:ext cx="4896688" cy="362632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b="49633"/>
          <a:stretch/>
        </p:blipFill>
        <p:spPr>
          <a:xfrm>
            <a:off x="260631" y="9747995"/>
            <a:ext cx="9598663" cy="364676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r="6348" b="49856"/>
          <a:stretch/>
        </p:blipFill>
        <p:spPr>
          <a:xfrm>
            <a:off x="15481912" y="3248354"/>
            <a:ext cx="4026603" cy="248937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49577" r="5900"/>
          <a:stretch/>
        </p:blipFill>
        <p:spPr>
          <a:xfrm>
            <a:off x="17823319" y="5825709"/>
            <a:ext cx="4171680" cy="256378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9537956" y="4001108"/>
            <a:ext cx="4914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Email templates save time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214246" y="8638237"/>
            <a:ext cx="93898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Unsure of where to click for certain functions</a:t>
            </a:r>
          </a:p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Exported graphs should have data labels</a:t>
            </a:r>
          </a:p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Not very sure of Index (Point of Contact) function</a:t>
            </a:r>
          </a:p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Drop down calendar not intuitive</a:t>
            </a:r>
          </a:p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Page is very long/ takes very long to load</a:t>
            </a:r>
          </a:p>
        </p:txBody>
      </p:sp>
      <p:sp>
        <p:nvSpPr>
          <p:cNvPr id="3" name="Rectangle 2"/>
          <p:cNvSpPr/>
          <p:nvPr/>
        </p:nvSpPr>
        <p:spPr>
          <a:xfrm>
            <a:off x="22907997" y="11571375"/>
            <a:ext cx="1498600" cy="16112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3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TextBox 40"/>
          <p:cNvSpPr txBox="1"/>
          <p:nvPr/>
        </p:nvSpPr>
        <p:spPr>
          <a:xfrm>
            <a:off x="9712988" y="3022494"/>
            <a:ext cx="512906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 TESTING 4</a:t>
            </a:r>
          </a:p>
        </p:txBody>
      </p:sp>
    </p:spTree>
    <p:extLst>
      <p:ext uri="{BB962C8B-B14F-4D97-AF65-F5344CB8AC3E}">
        <p14:creationId xmlns:p14="http://schemas.microsoft.com/office/powerpoint/2010/main" val="1242109680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806626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Unsure of where to click for certain functions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653947" y="6858258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822398" y="6320044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5444" b="49708"/>
          <a:stretch/>
        </p:blipFill>
        <p:spPr>
          <a:xfrm>
            <a:off x="6455346" y="10016093"/>
            <a:ext cx="17928654" cy="357431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8" y="5486400"/>
            <a:ext cx="15267882" cy="421437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723218" y="5479849"/>
            <a:ext cx="15267882" cy="7947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55346" y="9831662"/>
            <a:ext cx="17928654" cy="7947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8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611180826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94627" y="4155909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Dropdown calendar not intuitive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362755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097822" y="4362756"/>
            <a:ext cx="3304182" cy="10666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34344" t="28235" r="33078" b="9617"/>
          <a:stretch/>
        </p:blipFill>
        <p:spPr>
          <a:xfrm>
            <a:off x="12133833" y="5692722"/>
            <a:ext cx="10720188" cy="730157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599" y="5646802"/>
            <a:ext cx="8523267" cy="76415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053597" y="5055764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312775543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614734" y="4179453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Exported graph should have data labels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362755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097822" y="4362756"/>
            <a:ext cx="3304182" cy="1066699"/>
          </a:xfrm>
          <a:prstGeom prst="rect">
            <a:avLst/>
          </a:prstGeom>
        </p:spPr>
      </p:pic>
      <p:pic>
        <p:nvPicPr>
          <p:cNvPr id="19" name="Picture 2" descr="Image result for arrow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588391" y="6672357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0984" y="5577366"/>
            <a:ext cx="10543016" cy="813863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3"/>
          <a:stretch/>
        </p:blipFill>
        <p:spPr>
          <a:xfrm>
            <a:off x="235765" y="5956090"/>
            <a:ext cx="10254346" cy="772280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4951809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806626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Not very sure of Index (Points) function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362755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097822" y="4362756"/>
            <a:ext cx="3304182" cy="10666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33"/>
          <a:stretch/>
        </p:blipFill>
        <p:spPr>
          <a:xfrm>
            <a:off x="0" y="6020877"/>
            <a:ext cx="9966756" cy="511719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b="38869"/>
          <a:stretch/>
        </p:blipFill>
        <p:spPr>
          <a:xfrm>
            <a:off x="9651042" y="5429454"/>
            <a:ext cx="14732958" cy="818695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6" name="Rectangle 15"/>
          <p:cNvSpPr/>
          <p:nvPr/>
        </p:nvSpPr>
        <p:spPr>
          <a:xfrm>
            <a:off x="9913998" y="5658546"/>
            <a:ext cx="8051094" cy="16737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961913" y="8270316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TextBox 19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403947778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4212215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list is too long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362755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097822" y="5715529"/>
            <a:ext cx="3304182" cy="10666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42693"/>
            <a:ext cx="10002646" cy="673990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r="10675"/>
          <a:stretch/>
        </p:blipFill>
        <p:spPr>
          <a:xfrm>
            <a:off x="9080621" y="7239877"/>
            <a:ext cx="15330301" cy="647612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4951" flipH="1">
            <a:off x="10249204" y="599265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423400" y="8661400"/>
            <a:ext cx="14706600" cy="558800"/>
          </a:xfrm>
          <a:prstGeom prst="rect">
            <a:avLst/>
          </a:prstGeom>
          <a:noFill/>
          <a:ln w="3175" cap="flat">
            <a:solidFill>
              <a:srgbClr val="FF000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181700137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371853" y="5410199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Very Easy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6800" y="11405286"/>
            <a:ext cx="4399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A2130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Very Difficult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400887" y="3779871"/>
            <a:ext cx="16003299" cy="9377729"/>
            <a:chOff x="4495070" y="2719015"/>
            <a:chExt cx="16003299" cy="9377729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5070" y="2719015"/>
              <a:ext cx="16003299" cy="937772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151349" y="4913530"/>
              <a:ext cx="6965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868639" y="4913529"/>
              <a:ext cx="6965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421714" y="5559860"/>
              <a:ext cx="1073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3.5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947897" y="4267198"/>
              <a:ext cx="1073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4.5</a:t>
              </a:r>
            </a:p>
          </p:txBody>
        </p:sp>
      </p:grpSp>
      <p:sp>
        <p:nvSpPr>
          <p:cNvPr id="18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TextBox 19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603483805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3055301" y="5365151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Good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8253" y="11840435"/>
            <a:ext cx="3966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A2130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Poor</a:t>
            </a:r>
            <a:endParaRPr lang="en-US" sz="5400" dirty="0">
              <a:solidFill>
                <a:srgbClr val="A2130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633075" y="4641315"/>
            <a:ext cx="14672232" cy="8607682"/>
            <a:chOff x="4717596" y="4065169"/>
            <a:chExt cx="13605366" cy="852237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7596" y="4065169"/>
              <a:ext cx="13605366" cy="852237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7372308" y="5482702"/>
              <a:ext cx="908588" cy="578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12141E"/>
                  </a:solidFill>
                </a:rPr>
                <a:t>4.5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20279" y="5505539"/>
              <a:ext cx="908588" cy="578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12141E"/>
                  </a:solidFill>
                </a:rPr>
                <a:t>4.5</a:t>
              </a:r>
              <a:endParaRPr lang="en-US" dirty="0">
                <a:solidFill>
                  <a:srgbClr val="12141E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668250" y="6061682"/>
              <a:ext cx="908588" cy="578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12141E"/>
                  </a:solidFill>
                </a:rPr>
                <a:t>4.0</a:t>
              </a:r>
            </a:p>
          </p:txBody>
        </p:sp>
      </p:grpSp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456058760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431959" y="1114850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11500" dirty="0">
                <a:solidFill>
                  <a:srgbClr val="FFFFFF"/>
                </a:solidFill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Bold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1583258166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pic>
        <p:nvPicPr>
          <p:cNvPr id="13" name="Picture 2" descr="Image result for different use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8"/>
          <a:stretch/>
        </p:blipFill>
        <p:spPr bwMode="auto">
          <a:xfrm>
            <a:off x="3584618" y="3974916"/>
            <a:ext cx="17214762" cy="731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03799" y="11476024"/>
            <a:ext cx="12985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perspective &amp; opinions of different users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410" y="12328220"/>
            <a:ext cx="11082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Continuously work on improving the functions</a:t>
            </a:r>
          </a:p>
        </p:txBody>
      </p:sp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7897128" y="3018051"/>
            <a:ext cx="1014412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TAKEAWAYS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89094120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253" y="3649611"/>
            <a:ext cx="17616182" cy="10066389"/>
          </a:xfrm>
          <a:prstGeom prst="rect">
            <a:avLst/>
          </a:prstGeom>
        </p:spPr>
      </p:pic>
      <p:sp>
        <p:nvSpPr>
          <p:cNvPr id="15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10464438" y="3050259"/>
            <a:ext cx="439456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BUG METRIC</a:t>
            </a:r>
          </a:p>
        </p:txBody>
      </p:sp>
    </p:spTree>
    <p:extLst>
      <p:ext uri="{BB962C8B-B14F-4D97-AF65-F5344CB8AC3E}">
        <p14:creationId xmlns:p14="http://schemas.microsoft.com/office/powerpoint/2010/main" val="222442539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sp>
        <p:nvSpPr>
          <p:cNvPr id="8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3539612" y="3738253"/>
            <a:ext cx="17031389" cy="10247664"/>
            <a:chOff x="4007473" y="2841171"/>
            <a:chExt cx="17031389" cy="1024766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46"/>
            <a:stretch/>
          </p:blipFill>
          <p:spPr>
            <a:xfrm>
              <a:off x="4007473" y="2841171"/>
              <a:ext cx="17031389" cy="1024766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5726724" y="4411070"/>
              <a:ext cx="14853951" cy="6284090"/>
              <a:chOff x="5726724" y="4411070"/>
              <a:chExt cx="14853951" cy="628409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5876988" y="7509598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301087" y="8479095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2850010" y="8611266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8536861" y="8262525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8759790" y="4411070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2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147591" y="6538883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536588" y="6055863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59790" y="8038549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2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0162369" y="8288102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1564948" y="7902524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2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8656533" y="9901024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4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0068122" y="10048829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3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1536588" y="9927955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5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7115734" y="9745644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5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4386031" y="9130936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9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726724" y="8479095"/>
                <a:ext cx="7701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12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265877" y="9455778"/>
                <a:ext cx="7701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5730317" y="6215717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4348481" y="8155929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7163024" y="8828600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9960189" y="8912079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2900858" y="9725020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6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5755380" y="8057427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2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8579238" y="9199020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8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9946466" y="9733655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5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5700368" y="9898044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4</a:t>
                </a: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10464438" y="3050259"/>
            <a:ext cx="439456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BUG METRIC</a:t>
            </a:r>
          </a:p>
        </p:txBody>
      </p:sp>
      <p:sp>
        <p:nvSpPr>
          <p:cNvPr id="41" name="Callout: Line 1"/>
          <p:cNvSpPr/>
          <p:nvPr/>
        </p:nvSpPr>
        <p:spPr>
          <a:xfrm flipH="1">
            <a:off x="839147" y="2889506"/>
            <a:ext cx="6304949" cy="1954528"/>
          </a:xfrm>
          <a:prstGeom prst="borderCallout1">
            <a:avLst>
              <a:gd name="adj1" fmla="val 43604"/>
              <a:gd name="adj2" fmla="val -3801"/>
              <a:gd name="adj3" fmla="val 112500"/>
              <a:gd name="adj4" fmla="val -20658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Screenings – unable to edit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Delete button removes data for both genders</a:t>
            </a:r>
          </a:p>
        </p:txBody>
      </p:sp>
      <p:sp>
        <p:nvSpPr>
          <p:cNvPr id="42" name="Callout: Line 1"/>
          <p:cNvSpPr/>
          <p:nvPr/>
        </p:nvSpPr>
        <p:spPr>
          <a:xfrm>
            <a:off x="1020452" y="5631317"/>
            <a:ext cx="6725917" cy="1954528"/>
          </a:xfrm>
          <a:prstGeom prst="borderCallout1">
            <a:avLst>
              <a:gd name="adj1" fmla="val 40680"/>
              <a:gd name="adj2" fmla="val 103261"/>
              <a:gd name="adj3" fmla="val 80337"/>
              <a:gd name="adj4" fmla="val 132288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profile does not display as expected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Information displayed is wrong </a:t>
            </a:r>
          </a:p>
        </p:txBody>
      </p:sp>
      <p:sp>
        <p:nvSpPr>
          <p:cNvPr id="43" name="Callout: Line 1"/>
          <p:cNvSpPr/>
          <p:nvPr/>
        </p:nvSpPr>
        <p:spPr>
          <a:xfrm>
            <a:off x="17418328" y="6565677"/>
            <a:ext cx="5327372" cy="1579012"/>
          </a:xfrm>
          <a:prstGeom prst="borderCallout1">
            <a:avLst>
              <a:gd name="adj1" fmla="val 53838"/>
              <a:gd name="adj2" fmla="val -2526"/>
              <a:gd name="adj3" fmla="val 78875"/>
              <a:gd name="adj4" fmla="val -22783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Text Editor – special characters </a:t>
            </a:r>
          </a:p>
        </p:txBody>
      </p:sp>
      <p:sp>
        <p:nvSpPr>
          <p:cNvPr id="44" name="Callout: Line 1"/>
          <p:cNvSpPr/>
          <p:nvPr/>
        </p:nvSpPr>
        <p:spPr>
          <a:xfrm>
            <a:off x="12097463" y="4132441"/>
            <a:ext cx="5590462" cy="1954528"/>
          </a:xfrm>
          <a:prstGeom prst="borderCallout1">
            <a:avLst>
              <a:gd name="adj1" fmla="val 47990"/>
              <a:gd name="adj2" fmla="val -2527"/>
              <a:gd name="adj3" fmla="val 127120"/>
              <a:gd name="adj4" fmla="val -12586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Reports – Incorrect values generated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UI – Date picker, Filters</a:t>
            </a:r>
          </a:p>
        </p:txBody>
      </p:sp>
    </p:spTree>
    <p:extLst>
      <p:ext uri="{BB962C8B-B14F-4D97-AF65-F5344CB8AC3E}">
        <p14:creationId xmlns:p14="http://schemas.microsoft.com/office/powerpoint/2010/main" val="188340943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002000" y="446402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algn="ctr"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7200" dirty="0">
                <a:solidFill>
                  <a:srgbClr val="FFFFFF"/>
                </a:solidFill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Bold"/>
              </a:rPr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532297698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/>
        </p:nvSpPr>
        <p:spPr>
          <a:xfrm>
            <a:off x="1244600" y="9364932"/>
            <a:ext cx="5384809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6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ITERATIONS</a:t>
            </a:r>
            <a:endParaRPr sz="66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2133011" y="4617215"/>
            <a:ext cx="4023572" cy="4023571"/>
            <a:chOff x="2133011" y="4701083"/>
            <a:chExt cx="4023572" cy="4023571"/>
          </a:xfrm>
        </p:grpSpPr>
        <p:graphicFrame>
          <p:nvGraphicFramePr>
            <p:cNvPr id="633" name="Chart 633"/>
            <p:cNvGraphicFramePr/>
            <p:nvPr>
              <p:extLst>
                <p:ext uri="{D42A27DB-BD31-4B8C-83A1-F6EECF244321}">
                  <p14:modId xmlns:p14="http://schemas.microsoft.com/office/powerpoint/2010/main" val="324651013"/>
                </p:ext>
              </p:extLst>
            </p:nvPr>
          </p:nvGraphicFramePr>
          <p:xfrm>
            <a:off x="2133011" y="4701083"/>
            <a:ext cx="4023572" cy="40235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0" name="Shape 653"/>
            <p:cNvSpPr/>
            <p:nvPr/>
          </p:nvSpPr>
          <p:spPr>
            <a:xfrm>
              <a:off x="2611237" y="5179310"/>
              <a:ext cx="3067117" cy="3067115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138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14</a:t>
              </a:r>
              <a:endParaRPr sz="13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2" name="Shape 632"/>
          <p:cNvSpPr/>
          <p:nvPr/>
        </p:nvSpPr>
        <p:spPr>
          <a:xfrm>
            <a:off x="8927805" y="9364932"/>
            <a:ext cx="5384809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6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TESTINGS</a:t>
            </a:r>
            <a:endParaRPr sz="66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816216" y="4617215"/>
            <a:ext cx="4023572" cy="4023571"/>
            <a:chOff x="2133011" y="4701083"/>
            <a:chExt cx="4023572" cy="4023571"/>
          </a:xfrm>
        </p:grpSpPr>
        <p:graphicFrame>
          <p:nvGraphicFramePr>
            <p:cNvPr id="34" name="Chart 633"/>
            <p:cNvGraphicFramePr/>
            <p:nvPr>
              <p:extLst>
                <p:ext uri="{D42A27DB-BD31-4B8C-83A1-F6EECF244321}">
                  <p14:modId xmlns:p14="http://schemas.microsoft.com/office/powerpoint/2010/main" val="1164928223"/>
                </p:ext>
              </p:extLst>
            </p:nvPr>
          </p:nvGraphicFramePr>
          <p:xfrm>
            <a:off x="2133011" y="4701083"/>
            <a:ext cx="4023572" cy="40235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5" name="Shape 653"/>
            <p:cNvSpPr/>
            <p:nvPr/>
          </p:nvSpPr>
          <p:spPr>
            <a:xfrm>
              <a:off x="2611237" y="5179310"/>
              <a:ext cx="3067117" cy="3067115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138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4</a:t>
              </a:r>
              <a:endParaRPr sz="13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6" name="Shape 632"/>
          <p:cNvSpPr/>
          <p:nvPr/>
        </p:nvSpPr>
        <p:spPr>
          <a:xfrm>
            <a:off x="16611011" y="9364932"/>
            <a:ext cx="6044946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6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COMPLETION</a:t>
            </a:r>
            <a:endParaRPr sz="66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7499422" y="4617215"/>
            <a:ext cx="4023572" cy="4023571"/>
            <a:chOff x="2133011" y="4701083"/>
            <a:chExt cx="4023572" cy="4023571"/>
          </a:xfrm>
        </p:grpSpPr>
        <p:graphicFrame>
          <p:nvGraphicFramePr>
            <p:cNvPr id="38" name="Chart 633"/>
            <p:cNvGraphicFramePr/>
            <p:nvPr>
              <p:extLst>
                <p:ext uri="{D42A27DB-BD31-4B8C-83A1-F6EECF244321}">
                  <p14:modId xmlns:p14="http://schemas.microsoft.com/office/powerpoint/2010/main" val="361761465"/>
                </p:ext>
              </p:extLst>
            </p:nvPr>
          </p:nvGraphicFramePr>
          <p:xfrm>
            <a:off x="2133011" y="4701083"/>
            <a:ext cx="4023572" cy="40235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9" name="Shape 653"/>
            <p:cNvSpPr/>
            <p:nvPr/>
          </p:nvSpPr>
          <p:spPr>
            <a:xfrm>
              <a:off x="2465748" y="5179310"/>
              <a:ext cx="3358098" cy="3067115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66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100%</a:t>
              </a:r>
              <a:endParaRPr sz="6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1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2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10464438" y="3050259"/>
            <a:ext cx="439456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PROGRESS</a:t>
            </a:r>
          </a:p>
        </p:txBody>
      </p:sp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626355" y="5323305"/>
            <a:ext cx="11709391" cy="5370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Supervisor: Professor Steven Hoi</a:t>
            </a:r>
          </a:p>
          <a:p>
            <a:endParaRPr lang="en-US" sz="2000" b="1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Bi-weekly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Update project progress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Past Iteration &amp; upcoming iteration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Obtain feedback on project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suggestions</a:t>
            </a:r>
          </a:p>
        </p:txBody>
      </p:sp>
      <p:pic>
        <p:nvPicPr>
          <p:cNvPr id="11" name="Picture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253" y="4473492"/>
            <a:ext cx="4968875" cy="4909897"/>
          </a:xfrm>
          <a:prstGeom prst="ellipse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7362620" y="3051584"/>
            <a:ext cx="982979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STAKEHOLDER MANAGEMENT</a:t>
            </a:r>
          </a:p>
        </p:txBody>
      </p:sp>
    </p:spTree>
    <p:extLst>
      <p:ext uri="{BB962C8B-B14F-4D97-AF65-F5344CB8AC3E}">
        <p14:creationId xmlns:p14="http://schemas.microsoft.com/office/powerpoint/2010/main" val="2043785196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7362620" y="3051584"/>
            <a:ext cx="982979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STAKEHOLDER MANAGEMENT</a:t>
            </a:r>
          </a:p>
        </p:txBody>
      </p:sp>
      <p:pic>
        <p:nvPicPr>
          <p:cNvPr id="13" name="Picture 4" descr="Image result for ulink assis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3" y="6400800"/>
            <a:ext cx="3701889" cy="468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626355" y="4784696"/>
            <a:ext cx="11709391" cy="644791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Sponsor: </a:t>
            </a:r>
            <a:r>
              <a:rPr lang="en-US" sz="5400" b="1" dirty="0" err="1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Ms</a:t>
            </a:r>
            <a:r>
              <a:rPr lang="en-US" sz="54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Linda </a:t>
            </a:r>
            <a:r>
              <a:rPr lang="en-US" sz="5400" b="1" dirty="0" err="1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Siow</a:t>
            </a:r>
            <a:endParaRPr lang="en-US" sz="5400" b="1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endParaRPr lang="en-US" sz="2000" b="1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Bi-weekly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Skype &amp; emails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Update project progress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Testing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Clarify user requirements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feedback on prototype</a:t>
            </a:r>
          </a:p>
        </p:txBody>
      </p:sp>
      <p:pic>
        <p:nvPicPr>
          <p:cNvPr id="15" name="Picture Placeholder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27" y="5278765"/>
            <a:ext cx="4988147" cy="466131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05133093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1728704" y="4823313"/>
            <a:ext cx="11709391" cy="506292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914217" lvl="1" indent="0"/>
            <a:endParaRPr lang="en-US" sz="5400" dirty="0">
              <a:solidFill>
                <a:srgbClr val="12141E"/>
              </a:solidFill>
              <a:latin typeface="Axure Handwriting" panose="020B0402020200020204" pitchFamily="34" charset="0"/>
            </a:endParaRPr>
          </a:p>
          <a:p>
            <a:pPr marL="914217" lvl="1" indent="0"/>
            <a:r>
              <a:rPr lang="en-US" sz="54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Team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Changes in scope &amp; timeline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Integration, testing &amp; debugging sessions</a:t>
            </a:r>
            <a:endParaRPr lang="en-US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50" y="4530481"/>
            <a:ext cx="11544300" cy="7919927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7362620" y="3051584"/>
            <a:ext cx="982979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STAKEHOLDER MANAGEMENT</a:t>
            </a:r>
          </a:p>
        </p:txBody>
      </p:sp>
    </p:spTree>
    <p:extLst>
      <p:ext uri="{BB962C8B-B14F-4D97-AF65-F5344CB8AC3E}">
        <p14:creationId xmlns:p14="http://schemas.microsoft.com/office/powerpoint/2010/main" val="1650540165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3824306"/>
            <a:ext cx="17593820" cy="9891694"/>
          </a:xfrm>
          <a:prstGeom prst="rect">
            <a:avLst/>
          </a:prstGeom>
        </p:spPr>
      </p:pic>
      <p:pic>
        <p:nvPicPr>
          <p:cNvPr id="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614" y="102773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014" y="53751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786" y="70515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162" y="53751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3431" y="9238035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814" y="766656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586" y="5011953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6545" y="70515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168" y="10860008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6614" y="6436472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4935" y="846262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2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TextBox 21"/>
          <p:cNvSpPr txBox="1"/>
          <p:nvPr/>
        </p:nvSpPr>
        <p:spPr>
          <a:xfrm>
            <a:off x="8922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ACCEPTANCE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SCOPE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82840583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3744888"/>
            <a:ext cx="17875384" cy="9971112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8922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MIDTERM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SCOPE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90816727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r="6575"/>
          <a:stretch>
            <a:fillRect/>
          </a:stretch>
        </p:blipFill>
        <p:spPr>
          <a:xfrm>
            <a:off x="16959563" y="4262222"/>
            <a:ext cx="6546628" cy="6544164"/>
          </a:xfrm>
          <a:ln w="38100">
            <a:solidFill>
              <a:schemeClr val="accent3"/>
            </a:solidFill>
          </a:ln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12607" y="4262222"/>
            <a:ext cx="6544164" cy="6544164"/>
          </a:xfrm>
          <a:ln w="38100">
            <a:solidFill>
              <a:schemeClr val="accent3"/>
            </a:solidFill>
          </a:ln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3" r="18733"/>
          <a:stretch>
            <a:fillRect/>
          </a:stretch>
        </p:blipFill>
        <p:spPr>
          <a:xfrm>
            <a:off x="814831" y="4266049"/>
            <a:ext cx="6546628" cy="6544164"/>
          </a:xfrm>
          <a:ln w="38100">
            <a:solidFill>
              <a:schemeClr val="accent3"/>
            </a:solidFill>
          </a:ln>
        </p:spPr>
      </p:pic>
      <p:sp>
        <p:nvSpPr>
          <p:cNvPr id="328" name="Shape 328"/>
          <p:cNvSpPr/>
          <p:nvPr/>
        </p:nvSpPr>
        <p:spPr>
          <a:xfrm>
            <a:off x="17454452" y="11132129"/>
            <a:ext cx="5264304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determine engagements with stakeholders</a:t>
            </a:r>
          </a:p>
        </p:txBody>
      </p:sp>
      <p:sp>
        <p:nvSpPr>
          <p:cNvPr id="332" name="Shape 332"/>
          <p:cNvSpPr/>
          <p:nvPr/>
        </p:nvSpPr>
        <p:spPr>
          <a:xfrm>
            <a:off x="9979477" y="11132129"/>
            <a:ext cx="4410425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keep track of teams</a:t>
            </a:r>
            <a:r>
              <a:rPr lang="en-US" sz="440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’ performance</a:t>
            </a:r>
            <a:endParaRPr lang="en-US" sz="4400" dirty="0">
              <a:solidFill>
                <a:schemeClr val="accent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PROBLEM</a:t>
            </a:r>
            <a:endParaRPr lang="en-US" sz="16600" dirty="0">
              <a:latin typeface="Aharoni" panose="02010803020104030203" pitchFamily="2" charset="-79"/>
              <a:ea typeface="Abadi MT Condensed Extra Bold" charset="0"/>
              <a:cs typeface="Aharoni" panose="02010803020104030203" pitchFamily="2" charset="-79"/>
            </a:endParaRPr>
          </a:p>
        </p:txBody>
      </p:sp>
      <p:sp>
        <p:nvSpPr>
          <p:cNvPr id="31" name="Shape 341"/>
          <p:cNvSpPr/>
          <p:nvPr/>
        </p:nvSpPr>
        <p:spPr>
          <a:xfrm>
            <a:off x="3045541" y="2252118"/>
            <a:ext cx="18278298" cy="1015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33" name="Shape 332"/>
          <p:cNvSpPr/>
          <p:nvPr/>
        </p:nvSpPr>
        <p:spPr>
          <a:xfrm>
            <a:off x="1221638" y="11177049"/>
            <a:ext cx="6230102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 platform for ULINK to recommend screenings to clients</a:t>
            </a:r>
          </a:p>
        </p:txBody>
      </p:sp>
      <p:sp>
        <p:nvSpPr>
          <p:cNvPr id="12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195906"/>
      </p:ext>
    </p:extLst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602"/>
          <a:stretch/>
        </p:blipFill>
        <p:spPr>
          <a:xfrm>
            <a:off x="4328464" y="3902598"/>
            <a:ext cx="15727069" cy="98619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348" y="2770351"/>
            <a:ext cx="4592185" cy="4622800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0065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FINAL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SCOPE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95269321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745659"/>
            <a:ext cx="15584014" cy="9970341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8922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PLANNED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SCHEDULE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38341070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842" y="3664689"/>
            <a:ext cx="14943356" cy="9764125"/>
          </a:xfrm>
          <a:prstGeom prst="rect">
            <a:avLst/>
          </a:prstGeom>
        </p:spPr>
      </p:pic>
      <p:sp>
        <p:nvSpPr>
          <p:cNvPr id="8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8922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PLANNED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SCHEDULE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7689031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99" y="3811249"/>
            <a:ext cx="15440173" cy="9904751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8922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PLANNED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SCHEDULE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30664834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" b="36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002000" y="553148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algn="ctr"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72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CHANGE MANAGEMENT</a:t>
            </a:r>
          </a:p>
        </p:txBody>
      </p:sp>
    </p:spTree>
    <p:extLst>
      <p:ext uri="{BB962C8B-B14F-4D97-AF65-F5344CB8AC3E}">
        <p14:creationId xmlns:p14="http://schemas.microsoft.com/office/powerpoint/2010/main" val="509017045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" y="4369253"/>
            <a:ext cx="24364236" cy="89623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54" y="8382000"/>
            <a:ext cx="15123550" cy="3112677"/>
          </a:xfrm>
          <a:prstGeom prst="rect">
            <a:avLst/>
          </a:prstGeom>
        </p:spPr>
      </p:pic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CHANGE MANAGEMENT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0638054" y="2982362"/>
            <a:ext cx="327893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847600062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58019"/>
              </p:ext>
            </p:extLst>
          </p:nvPr>
        </p:nvGraphicFramePr>
        <p:xfrm>
          <a:off x="1494092" y="3797970"/>
          <a:ext cx="21395813" cy="87831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43163">
                  <a:extLst>
                    <a:ext uri="{9D8B030D-6E8A-4147-A177-3AD203B41FA5}">
                      <a16:colId xmlns:a16="http://schemas.microsoft.com/office/drawing/2014/main" val="1576381388"/>
                    </a:ext>
                  </a:extLst>
                </a:gridCol>
                <a:gridCol w="9752650">
                  <a:extLst>
                    <a:ext uri="{9D8B030D-6E8A-4147-A177-3AD203B41FA5}">
                      <a16:colId xmlns:a16="http://schemas.microsoft.com/office/drawing/2014/main" val="2749289373"/>
                    </a:ext>
                  </a:extLst>
                </a:gridCol>
              </a:tblGrid>
              <a:tr h="879889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2"/>
                          </a:solidFill>
                        </a:rPr>
                        <a:t>Added/Modified 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2"/>
                          </a:solidFill>
                        </a:rPr>
                        <a:t>Removed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780900"/>
                  </a:ext>
                </a:extLst>
              </a:tr>
              <a:tr h="992491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Report –</a:t>
                      </a:r>
                      <a:r>
                        <a:rPr lang="en-US" sz="3600" baseline="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POC Index </a:t>
                      </a:r>
                      <a:endParaRPr lang="en-US" sz="3600" dirty="0">
                        <a:solidFill>
                          <a:srgbClr val="182028"/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Doctors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28660"/>
                  </a:ext>
                </a:extLst>
              </a:tr>
              <a:tr h="1020087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Database – take in additional fields from excel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77864"/>
                  </a:ext>
                </a:extLst>
              </a:tr>
              <a:tr h="1037492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CRUD Templates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24233"/>
                  </a:ext>
                </a:extLst>
              </a:tr>
              <a:tr h="1064265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Screenings –</a:t>
                      </a:r>
                      <a:r>
                        <a:rPr lang="en-US" sz="3600" baseline="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follow up person</a:t>
                      </a:r>
                      <a:endParaRPr lang="en-US" sz="3600" dirty="0">
                        <a:solidFill>
                          <a:srgbClr val="182028"/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SMS</a:t>
                      </a:r>
                      <a:r>
                        <a:rPr lang="en-US" sz="36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Notification</a:t>
                      </a:r>
                      <a:endParaRPr lang="en-US" sz="3600" dirty="0">
                        <a:solidFill>
                          <a:schemeClr val="tx1">
                            <a:lumMod val="50000"/>
                          </a:schemeClr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61388"/>
                  </a:ext>
                </a:extLst>
              </a:tr>
              <a:tr h="957839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Screenings – email</a:t>
                      </a:r>
                      <a:r>
                        <a:rPr lang="en-US" sz="3600" baseline="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sent 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03448"/>
                  </a:ext>
                </a:extLst>
              </a:tr>
              <a:tr h="922364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Text editor allows selection of recipients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Invoices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574270"/>
                  </a:ext>
                </a:extLst>
              </a:tr>
              <a:tr h="1028790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Fetching</a:t>
                      </a:r>
                      <a:r>
                        <a:rPr lang="en-US" sz="3600" baseline="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live data from clients’ database (Zoho CRM)</a:t>
                      </a:r>
                      <a:endParaRPr lang="en-US" sz="3600" dirty="0">
                        <a:solidFill>
                          <a:srgbClr val="182028"/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Currency</a:t>
                      </a:r>
                      <a:r>
                        <a:rPr lang="en-US" sz="36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Conversion</a:t>
                      </a:r>
                      <a:endParaRPr lang="en-US" sz="3600" dirty="0">
                        <a:solidFill>
                          <a:schemeClr val="tx1">
                            <a:lumMod val="50000"/>
                          </a:schemeClr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412227"/>
                  </a:ext>
                </a:extLst>
              </a:tr>
              <a:tr h="879889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aseline="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Export client emails in excel</a:t>
                      </a:r>
                      <a:endParaRPr lang="en-US" sz="3600" dirty="0">
                        <a:solidFill>
                          <a:srgbClr val="182028"/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Creating additional tabs/</a:t>
                      </a:r>
                      <a:r>
                        <a:rPr lang="en-US" sz="36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modules</a:t>
                      </a:r>
                      <a:endParaRPr lang="en-US" sz="3600" dirty="0">
                        <a:solidFill>
                          <a:schemeClr val="tx1">
                            <a:lumMod val="50000"/>
                          </a:schemeClr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53988"/>
                  </a:ext>
                </a:extLst>
              </a:tr>
            </a:tbl>
          </a:graphicData>
        </a:graphic>
      </p:graphicFrame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CHANGE 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0638054" y="2982362"/>
            <a:ext cx="327893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CHANGES</a:t>
            </a:r>
          </a:p>
        </p:txBody>
      </p:sp>
    </p:spTree>
    <p:extLst>
      <p:ext uri="{BB962C8B-B14F-4D97-AF65-F5344CB8AC3E}">
        <p14:creationId xmlns:p14="http://schemas.microsoft.com/office/powerpoint/2010/main" val="505193982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41" y="3902598"/>
            <a:ext cx="24167159" cy="7993911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CHANGE 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0056802" y="2895450"/>
            <a:ext cx="448723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CHANGE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LOG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61934721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5" y="4757835"/>
            <a:ext cx="24149871" cy="5737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1" y="3960781"/>
            <a:ext cx="24210289" cy="834838"/>
          </a:xfrm>
          <a:prstGeom prst="rect">
            <a:avLst/>
          </a:prstGeom>
        </p:spPr>
      </p:pic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CHANGE MANAGEMENT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0056802" y="2895450"/>
            <a:ext cx="448723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CHANGE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LOG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98613568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2" y="5604782"/>
            <a:ext cx="24041098" cy="3572768"/>
          </a:xfrm>
          <a:prstGeom prst="rect">
            <a:avLst/>
          </a:prstGeom>
        </p:spPr>
      </p:pic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CHANGE MANAGEMENT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0056802" y="2895450"/>
            <a:ext cx="448723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CHANGE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LOG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19" y="4772025"/>
            <a:ext cx="24041098" cy="9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81201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3" r="18733"/>
          <a:stretch>
            <a:fillRect/>
          </a:stretch>
        </p:blipFill>
        <p:spPr>
          <a:xfrm>
            <a:off x="814831" y="4266049"/>
            <a:ext cx="6546628" cy="6544164"/>
          </a:xfrm>
          <a:ln w="38100">
            <a:solidFill>
              <a:schemeClr val="accent3"/>
            </a:solidFill>
          </a:ln>
        </p:spPr>
      </p:pic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PROBLEM</a:t>
            </a:r>
          </a:p>
        </p:txBody>
      </p:sp>
      <p:sp>
        <p:nvSpPr>
          <p:cNvPr id="31" name="Shape 341"/>
          <p:cNvSpPr/>
          <p:nvPr/>
        </p:nvSpPr>
        <p:spPr>
          <a:xfrm>
            <a:off x="3045541" y="2252118"/>
            <a:ext cx="18278298" cy="1015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33" name="Shape 332"/>
          <p:cNvSpPr/>
          <p:nvPr/>
        </p:nvSpPr>
        <p:spPr>
          <a:xfrm>
            <a:off x="1221638" y="11177049"/>
            <a:ext cx="6230102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 platform for ULINK to recommend screenings to clients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00895" y="4697123"/>
            <a:ext cx="1492142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Majority of clients visit Ulink for </a:t>
            </a:r>
            <a: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one-off</a:t>
            </a:r>
            <a:r>
              <a:rPr lang="en-US" sz="54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services</a:t>
            </a:r>
            <a:b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54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 wishes to be more </a:t>
            </a:r>
            <a: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active</a:t>
            </a: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in </a:t>
            </a:r>
            <a:r>
              <a:rPr lang="en-US" sz="5400" b="1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maintaining </a:t>
            </a:r>
            <a: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customer relationships</a:t>
            </a:r>
            <a:b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5400" b="1" dirty="0">
              <a:solidFill>
                <a:srgbClr val="FF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Zoho </a:t>
            </a:r>
            <a: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lacks functionality </a:t>
            </a: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 </a:t>
            </a:r>
            <a:r>
              <a:rPr lang="en-US" sz="54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recommend screenings</a:t>
            </a: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based on clients’ demographics</a:t>
            </a:r>
          </a:p>
        </p:txBody>
      </p:sp>
      <p:sp>
        <p:nvSpPr>
          <p:cNvPr id="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088083"/>
      </p:ext>
    </p:extLst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1585850" y="3589734"/>
            <a:ext cx="1383341" cy="1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7"/>
          <a:stretch/>
        </p:blipFill>
        <p:spPr>
          <a:xfrm>
            <a:off x="3219270" y="3456421"/>
            <a:ext cx="17509836" cy="10259579"/>
          </a:xfrm>
          <a:prstGeom prst="rect">
            <a:avLst/>
          </a:prstGeom>
        </p:spPr>
      </p:pic>
      <p:sp>
        <p:nvSpPr>
          <p:cNvPr id="11" name="Callout: Line 1"/>
          <p:cNvSpPr/>
          <p:nvPr/>
        </p:nvSpPr>
        <p:spPr>
          <a:xfrm flipH="1">
            <a:off x="661182" y="4452924"/>
            <a:ext cx="6304949" cy="1954528"/>
          </a:xfrm>
          <a:prstGeom prst="borderCallout1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Screenings – unable to edit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Delete button removes data for both genders</a:t>
            </a:r>
          </a:p>
        </p:txBody>
      </p:sp>
      <p:sp>
        <p:nvSpPr>
          <p:cNvPr id="12" name="Callout: Line 15"/>
          <p:cNvSpPr/>
          <p:nvPr/>
        </p:nvSpPr>
        <p:spPr>
          <a:xfrm flipH="1">
            <a:off x="3219267" y="8686072"/>
            <a:ext cx="6304949" cy="1705551"/>
          </a:xfrm>
          <a:prstGeom prst="borderCallout1">
            <a:avLst>
              <a:gd name="adj1" fmla="val 18750"/>
              <a:gd name="adj2" fmla="val -8333"/>
              <a:gd name="adj3" fmla="val 61593"/>
              <a:gd name="adj4" fmla="val -38839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Reports – Incorrect values generated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UI – Date picker, Filters</a:t>
            </a:r>
          </a:p>
        </p:txBody>
      </p:sp>
      <p:sp>
        <p:nvSpPr>
          <p:cNvPr id="13" name="Callout: Line 16"/>
          <p:cNvSpPr/>
          <p:nvPr/>
        </p:nvSpPr>
        <p:spPr>
          <a:xfrm>
            <a:off x="18310507" y="5673220"/>
            <a:ext cx="6073493" cy="1577873"/>
          </a:xfrm>
          <a:prstGeom prst="borderCallout1">
            <a:avLst>
              <a:gd name="adj1" fmla="val 7137"/>
              <a:gd name="adj2" fmla="val -10436"/>
              <a:gd name="adj3" fmla="val 61593"/>
              <a:gd name="adj4" fmla="val -34633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Preparation for midterms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Bug fixing after midterms </a:t>
            </a:r>
          </a:p>
        </p:txBody>
      </p:sp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0056802" y="2895450"/>
            <a:ext cx="448723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TASK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METRIC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1996049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93" y="2871470"/>
            <a:ext cx="18133494" cy="10697765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8044529" y="7004628"/>
            <a:ext cx="861234" cy="138328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272519" y="5006248"/>
            <a:ext cx="1069384" cy="108866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681403" y="4402505"/>
            <a:ext cx="1032460" cy="1229471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4759358" y="4378074"/>
            <a:ext cx="803307" cy="1016092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llout: Line 2"/>
          <p:cNvSpPr/>
          <p:nvPr/>
        </p:nvSpPr>
        <p:spPr>
          <a:xfrm flipH="1">
            <a:off x="410509" y="3146761"/>
            <a:ext cx="4300341" cy="1555242"/>
          </a:xfrm>
          <a:prstGeom prst="borderCallout1">
            <a:avLst>
              <a:gd name="adj1" fmla="val 58874"/>
              <a:gd name="adj2" fmla="val -2573"/>
              <a:gd name="adj3" fmla="val 124711"/>
              <a:gd name="adj4" fmla="val -15931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Under-estimated hours for acceptance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0290632" y="6571491"/>
            <a:ext cx="3727283" cy="3957101"/>
            <a:chOff x="11194746" y="6064980"/>
            <a:chExt cx="3718276" cy="4154581"/>
          </a:xfrm>
          <a:solidFill>
            <a:schemeClr val="accent1"/>
          </a:solidFill>
        </p:grpSpPr>
        <p:sp>
          <p:nvSpPr>
            <p:cNvPr id="21" name="Callout: Line 24"/>
            <p:cNvSpPr/>
            <p:nvPr/>
          </p:nvSpPr>
          <p:spPr>
            <a:xfrm>
              <a:off x="11194746" y="8586704"/>
              <a:ext cx="3718276" cy="1632857"/>
            </a:xfrm>
            <a:prstGeom prst="borderCallout1">
              <a:avLst>
                <a:gd name="adj1" fmla="val 20495"/>
                <a:gd name="adj2" fmla="val -3902"/>
                <a:gd name="adj3" fmla="val -33588"/>
                <a:gd name="adj4" fmla="val -30624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More hours required for bug fixing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12188645" y="6064980"/>
              <a:ext cx="0" cy="2410940"/>
            </a:xfrm>
            <a:prstGeom prst="lin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allout: Line 25"/>
          <p:cNvSpPr/>
          <p:nvPr/>
        </p:nvSpPr>
        <p:spPr>
          <a:xfrm>
            <a:off x="16367541" y="6343606"/>
            <a:ext cx="5795830" cy="1555242"/>
          </a:xfrm>
          <a:prstGeom prst="borderCallout1">
            <a:avLst>
              <a:gd name="adj1" fmla="val 23984"/>
              <a:gd name="adj2" fmla="val -4659"/>
              <a:gd name="adj3" fmla="val -53543"/>
              <a:gd name="adj4" fmla="val -2047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Midterms Presentation</a:t>
            </a:r>
          </a:p>
          <a:p>
            <a:pPr algn="ctr"/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Bug fixing before midterms</a:t>
            </a:r>
          </a:p>
        </p:txBody>
      </p:sp>
      <p:sp>
        <p:nvSpPr>
          <p:cNvPr id="2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2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3625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37" y="4753344"/>
            <a:ext cx="11790673" cy="5466296"/>
          </a:xfrm>
          <a:prstGeom prst="rect">
            <a:avLst/>
          </a:prstGeom>
        </p:spPr>
      </p:pic>
      <p:sp>
        <p:nvSpPr>
          <p:cNvPr id="25" name="Shape 472"/>
          <p:cNvSpPr/>
          <p:nvPr/>
        </p:nvSpPr>
        <p:spPr>
          <a:xfrm>
            <a:off x="14718297" y="4047399"/>
            <a:ext cx="6998703" cy="179460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6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TECHNICAL RISK</a:t>
            </a:r>
            <a:endParaRPr sz="60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549175" y="7126429"/>
            <a:ext cx="7336945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lvl="0" algn="ctr"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Unfamiliar with coding language </a:t>
            </a:r>
          </a:p>
          <a:p>
            <a:pPr lvl="0" algn="ctr">
              <a:defRPr/>
            </a:pPr>
            <a:r>
              <a:rPr lang="en-US" sz="4400" dirty="0" err="1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E,g</a:t>
            </a: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. </a:t>
            </a:r>
            <a:r>
              <a:rPr lang="en-US" sz="4400" dirty="0" err="1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Javascript</a:t>
            </a: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, JQuery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97762" y="9845494"/>
            <a:ext cx="10459684" cy="413959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More experienced developer to share knowledge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Developers to research &amp; learn technologies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Assistant developer to help with complex tasks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17778675" y="8762749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17778674" y="6113108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 descr="Image result for shoot arrow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771" y="7993127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9232371" y="2862837"/>
            <a:ext cx="6090298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RISK MANAGEMENT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89894265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37" y="4753344"/>
            <a:ext cx="11790673" cy="5466296"/>
          </a:xfrm>
          <a:prstGeom prst="rect">
            <a:avLst/>
          </a:prstGeom>
        </p:spPr>
      </p:pic>
      <p:sp>
        <p:nvSpPr>
          <p:cNvPr id="25" name="Shape 472"/>
          <p:cNvSpPr/>
          <p:nvPr/>
        </p:nvSpPr>
        <p:spPr>
          <a:xfrm>
            <a:off x="14718297" y="3664689"/>
            <a:ext cx="6998703" cy="217731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5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PROJECT MANAGEMENT RISK</a:t>
            </a:r>
            <a:endParaRPr sz="54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98866" y="7147139"/>
            <a:ext cx="11008543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lvl="0" algn="ctr"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Allocation of too much/ little time for development of functions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451762" y="10219640"/>
            <a:ext cx="10459684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Buffer days before submission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Allocate more time for more complex tasks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17778675" y="8762749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17778674" y="6113108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 descr="Image result for shoot arrow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71" y="7126429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7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9232371" y="2862837"/>
            <a:ext cx="6090298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RISK MANAGEMENT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72748268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37" y="4753344"/>
            <a:ext cx="11790673" cy="5466296"/>
          </a:xfrm>
          <a:prstGeom prst="rect">
            <a:avLst/>
          </a:prstGeom>
        </p:spPr>
      </p:pic>
      <p:sp>
        <p:nvSpPr>
          <p:cNvPr id="25" name="Shape 472"/>
          <p:cNvSpPr/>
          <p:nvPr/>
        </p:nvSpPr>
        <p:spPr>
          <a:xfrm>
            <a:off x="14905972" y="4173003"/>
            <a:ext cx="6394331" cy="1711797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6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RISK</a:t>
            </a:r>
            <a:endParaRPr sz="60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77090" y="7486492"/>
            <a:ext cx="11008543" cy="14311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lvl="0"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Change in client’s requirement</a:t>
            </a:r>
          </a:p>
          <a:p>
            <a:pPr marL="0" marR="0" indent="0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718297" y="9886446"/>
            <a:ext cx="9986705" cy="413959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Meet &amp; update client </a:t>
            </a:r>
            <a:r>
              <a:rPr lang="en-US" sz="440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bi-weekly 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Ensure that development is on par with client’s requirements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Present client prototype before development </a:t>
            </a:r>
          </a:p>
          <a:p>
            <a:pPr marL="0" marR="0" indent="0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17778675" y="8762749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17778674" y="6113108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 descr="Image result for shoot arrow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71" y="7126429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9232371" y="2862837"/>
            <a:ext cx="6090298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RISK MANAGEMENT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25538042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541"/>
          <p:cNvSpPr/>
          <p:nvPr/>
        </p:nvSpPr>
        <p:spPr>
          <a:xfrm rot="10800000">
            <a:off x="-43845" y="12277831"/>
            <a:ext cx="1410214" cy="146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002000" y="878649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115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X FACTOR</a:t>
            </a:r>
          </a:p>
        </p:txBody>
      </p:sp>
    </p:spTree>
    <p:extLst>
      <p:ext uri="{BB962C8B-B14F-4D97-AF65-F5344CB8AC3E}">
        <p14:creationId xmlns:p14="http://schemas.microsoft.com/office/powerpoint/2010/main" val="1706337475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4341565" y="3415328"/>
            <a:ext cx="6850095" cy="7002931"/>
          </a:xfrm>
          <a:prstGeom prst="ellipse">
            <a:avLst/>
          </a:prstGeom>
          <a:solidFill>
            <a:schemeClr val="accent4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9786111" y="8059705"/>
            <a:ext cx="3418746" cy="3418746"/>
          </a:xfrm>
          <a:prstGeom prst="ellipse">
            <a:avLst/>
          </a:prstGeom>
          <a:solidFill>
            <a:schemeClr val="accent1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12036393" y="5869226"/>
            <a:ext cx="3992164" cy="3992164"/>
          </a:xfrm>
          <a:prstGeom prst="ellipse">
            <a:avLst/>
          </a:prstGeom>
          <a:solidFill>
            <a:schemeClr val="accent3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14697440" y="3415328"/>
            <a:ext cx="6294139" cy="5713828"/>
          </a:xfrm>
          <a:prstGeom prst="ellipse">
            <a:avLst/>
          </a:prstGeom>
          <a:solidFill>
            <a:schemeClr val="accent2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50% more targeted clients’ responses compared to non-targeted clients’</a:t>
            </a:r>
          </a:p>
        </p:txBody>
      </p:sp>
      <p:sp>
        <p:nvSpPr>
          <p:cNvPr id="528" name="Shape 528"/>
          <p:cNvSpPr/>
          <p:nvPr/>
        </p:nvSpPr>
        <p:spPr>
          <a:xfrm>
            <a:off x="16498028" y="8369823"/>
            <a:ext cx="2798511" cy="2798511"/>
          </a:xfrm>
          <a:prstGeom prst="ellipse">
            <a:avLst/>
          </a:prstGeom>
          <a:solidFill>
            <a:schemeClr val="accent1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15269934" y="9602851"/>
            <a:ext cx="1630817" cy="1630817"/>
          </a:xfrm>
          <a:prstGeom prst="ellipse">
            <a:avLst/>
          </a:prstGeom>
          <a:solidFill>
            <a:schemeClr val="accent3">
              <a:alpha val="69187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532" name="Group 532"/>
          <p:cNvGrpSpPr/>
          <p:nvPr/>
        </p:nvGrpSpPr>
        <p:grpSpPr>
          <a:xfrm>
            <a:off x="4671186" y="4953821"/>
            <a:ext cx="6099696" cy="3322437"/>
            <a:chOff x="-512366" y="-621124"/>
            <a:chExt cx="5207943" cy="3322436"/>
          </a:xfrm>
        </p:grpSpPr>
        <p:sp>
          <p:nvSpPr>
            <p:cNvPr id="530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531" name="Shape 531"/>
            <p:cNvSpPr/>
            <p:nvPr/>
          </p:nvSpPr>
          <p:spPr>
            <a:xfrm>
              <a:off x="-512366" y="-621124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6000" dirty="0" err="1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Ulink</a:t>
              </a:r>
              <a:r>
                <a:rPr lang="en-US" sz="60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 Reporting System fetches live data from </a:t>
              </a:r>
              <a:r>
                <a:rPr lang="en-US" sz="6000" dirty="0" err="1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Zoho</a:t>
              </a:r>
              <a:r>
                <a:rPr lang="en-US" sz="60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 CRM</a:t>
              </a:r>
            </a:p>
          </p:txBody>
        </p:sp>
      </p:grpSp>
      <p:sp>
        <p:nvSpPr>
          <p:cNvPr id="534" name="Shape 534"/>
          <p:cNvSpPr/>
          <p:nvPr/>
        </p:nvSpPr>
        <p:spPr>
          <a:xfrm>
            <a:off x="15810476" y="10154149"/>
            <a:ext cx="549736" cy="528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96" y="1840"/>
                </a:moveTo>
                <a:lnTo>
                  <a:pt x="4320" y="200"/>
                </a:lnTo>
                <a:cubicBezTo>
                  <a:pt x="1950" y="2280"/>
                  <a:pt x="191" y="5360"/>
                  <a:pt x="0" y="8640"/>
                </a:cubicBezTo>
                <a:lnTo>
                  <a:pt x="2141" y="8640"/>
                </a:lnTo>
                <a:cubicBezTo>
                  <a:pt x="2332" y="5760"/>
                  <a:pt x="3517" y="3280"/>
                  <a:pt x="5696" y="1840"/>
                </a:cubicBezTo>
                <a:close/>
                <a:moveTo>
                  <a:pt x="19650" y="8640"/>
                </a:moveTo>
                <a:lnTo>
                  <a:pt x="21600" y="8640"/>
                </a:lnTo>
                <a:cubicBezTo>
                  <a:pt x="21409" y="5360"/>
                  <a:pt x="19841" y="2280"/>
                  <a:pt x="17471" y="200"/>
                </a:cubicBezTo>
                <a:lnTo>
                  <a:pt x="15904" y="1840"/>
                </a:lnTo>
                <a:cubicBezTo>
                  <a:pt x="18045" y="3280"/>
                  <a:pt x="19421" y="5760"/>
                  <a:pt x="19650" y="8640"/>
                </a:cubicBezTo>
                <a:close/>
                <a:moveTo>
                  <a:pt x="17471" y="9240"/>
                </a:moveTo>
                <a:cubicBezTo>
                  <a:pt x="17471" y="5960"/>
                  <a:pt x="15330" y="3280"/>
                  <a:pt x="12348" y="2480"/>
                </a:cubicBezTo>
                <a:lnTo>
                  <a:pt x="12348" y="1640"/>
                </a:lnTo>
                <a:cubicBezTo>
                  <a:pt x="12348" y="840"/>
                  <a:pt x="11584" y="0"/>
                  <a:pt x="10781" y="0"/>
                </a:cubicBezTo>
                <a:cubicBezTo>
                  <a:pt x="10016" y="0"/>
                  <a:pt x="9213" y="840"/>
                  <a:pt x="9213" y="1640"/>
                </a:cubicBezTo>
                <a:lnTo>
                  <a:pt x="9213" y="2480"/>
                </a:lnTo>
                <a:cubicBezTo>
                  <a:pt x="6270" y="3280"/>
                  <a:pt x="4129" y="5960"/>
                  <a:pt x="4129" y="9240"/>
                </a:cubicBezTo>
                <a:lnTo>
                  <a:pt x="4129" y="15200"/>
                </a:lnTo>
                <a:lnTo>
                  <a:pt x="2141" y="17280"/>
                </a:lnTo>
                <a:lnTo>
                  <a:pt x="2141" y="18280"/>
                </a:lnTo>
                <a:lnTo>
                  <a:pt x="19650" y="18280"/>
                </a:lnTo>
                <a:lnTo>
                  <a:pt x="19650" y="17280"/>
                </a:lnTo>
                <a:lnTo>
                  <a:pt x="17471" y="15200"/>
                </a:lnTo>
                <a:lnTo>
                  <a:pt x="17471" y="9240"/>
                </a:lnTo>
                <a:close/>
                <a:moveTo>
                  <a:pt x="10781" y="21600"/>
                </a:moveTo>
                <a:lnTo>
                  <a:pt x="11201" y="21600"/>
                </a:lnTo>
                <a:cubicBezTo>
                  <a:pt x="11966" y="21400"/>
                  <a:pt x="12348" y="20960"/>
                  <a:pt x="12769" y="20360"/>
                </a:cubicBezTo>
                <a:cubicBezTo>
                  <a:pt x="12769" y="20160"/>
                  <a:pt x="12960" y="19720"/>
                  <a:pt x="12960" y="19520"/>
                </a:cubicBezTo>
                <a:lnTo>
                  <a:pt x="8831" y="19520"/>
                </a:lnTo>
                <a:cubicBezTo>
                  <a:pt x="8831" y="20560"/>
                  <a:pt x="9634" y="21600"/>
                  <a:pt x="10781" y="21600"/>
                </a:cubicBezTo>
                <a:close/>
              </a:path>
            </a:pathLst>
          </a:custGeom>
          <a:solidFill>
            <a:srgbClr val="FFFFFF"/>
          </a:solidFill>
          <a:ln w="3175">
            <a:miter lim="400000"/>
          </a:ln>
        </p:spPr>
        <p:txBody>
          <a:bodyPr lIns="64293" tIns="64293" rIns="64293" bIns="64293" anchor="ctr"/>
          <a:lstStyle/>
          <a:p>
            <a:pPr defTabSz="1285875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1436921" y="4118889"/>
            <a:ext cx="3418746" cy="3418746"/>
          </a:xfrm>
          <a:prstGeom prst="ellipse">
            <a:avLst/>
          </a:prstGeom>
          <a:solidFill>
            <a:schemeClr val="accent1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19434354" y="6069626"/>
            <a:ext cx="3077883" cy="3077882"/>
          </a:xfrm>
          <a:prstGeom prst="ellipse">
            <a:avLst/>
          </a:prstGeom>
          <a:solidFill>
            <a:schemeClr val="accent3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X FACTOR</a:t>
            </a:r>
          </a:p>
        </p:txBody>
      </p:sp>
      <p:sp>
        <p:nvSpPr>
          <p:cNvPr id="2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11495484" y="2916740"/>
            <a:ext cx="6090298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1421356749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573" y="3766860"/>
            <a:ext cx="17013575" cy="9776718"/>
          </a:xfrm>
          <a:prstGeom prst="rect">
            <a:avLst/>
          </a:prstGeom>
        </p:spPr>
      </p:pic>
      <p:sp>
        <p:nvSpPr>
          <p:cNvPr id="17" name="Shape 524"/>
          <p:cNvSpPr/>
          <p:nvPr/>
        </p:nvSpPr>
        <p:spPr>
          <a:xfrm>
            <a:off x="16807351" y="1049734"/>
            <a:ext cx="6850095" cy="7002931"/>
          </a:xfrm>
          <a:prstGeom prst="ellipse">
            <a:avLst/>
          </a:prstGeom>
          <a:solidFill>
            <a:schemeClr val="accent4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8" name="Group 532"/>
          <p:cNvGrpSpPr/>
          <p:nvPr/>
        </p:nvGrpSpPr>
        <p:grpSpPr>
          <a:xfrm>
            <a:off x="17699103" y="1823137"/>
            <a:ext cx="5207944" cy="3322437"/>
            <a:chOff x="-512366" y="-837677"/>
            <a:chExt cx="5207943" cy="3322436"/>
          </a:xfrm>
        </p:grpSpPr>
        <p:sp>
          <p:nvSpPr>
            <p:cNvPr id="19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20" name="Shape 531"/>
            <p:cNvSpPr/>
            <p:nvPr/>
          </p:nvSpPr>
          <p:spPr>
            <a:xfrm>
              <a:off x="-512366" y="-837677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72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Clients’ responses (via email, phone calls)</a:t>
              </a:r>
            </a:p>
          </p:txBody>
        </p:sp>
      </p:grpSp>
      <p:sp>
        <p:nvSpPr>
          <p:cNvPr id="11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X FACTOR</a:t>
            </a:r>
          </a:p>
        </p:txBody>
      </p:sp>
      <p:sp>
        <p:nvSpPr>
          <p:cNvPr id="12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118714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  <p:sp>
        <p:nvSpPr>
          <p:cNvPr id="15" name="Shape 523"/>
          <p:cNvSpPr/>
          <p:nvPr/>
        </p:nvSpPr>
        <p:spPr>
          <a:xfrm>
            <a:off x="11585850" y="3589734"/>
            <a:ext cx="1383341" cy="1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8" name="Group 532"/>
          <p:cNvGrpSpPr/>
          <p:nvPr/>
        </p:nvGrpSpPr>
        <p:grpSpPr>
          <a:xfrm>
            <a:off x="17699103" y="1823137"/>
            <a:ext cx="5207944" cy="3322437"/>
            <a:chOff x="-512366" y="-837677"/>
            <a:chExt cx="5207943" cy="3322436"/>
          </a:xfrm>
        </p:grpSpPr>
        <p:sp>
          <p:nvSpPr>
            <p:cNvPr id="19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20" name="Shape 531"/>
            <p:cNvSpPr/>
            <p:nvPr/>
          </p:nvSpPr>
          <p:spPr>
            <a:xfrm>
              <a:off x="-512366" y="-837677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72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At least 50% of clients’ responses (via email, phone calls)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895" y="3484355"/>
            <a:ext cx="16500897" cy="10017009"/>
          </a:xfrm>
          <a:prstGeom prst="rect">
            <a:avLst/>
          </a:prstGeom>
        </p:spPr>
      </p:pic>
      <p:sp>
        <p:nvSpPr>
          <p:cNvPr id="12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X FACTOR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24"/>
          <p:cNvSpPr/>
          <p:nvPr/>
        </p:nvSpPr>
        <p:spPr>
          <a:xfrm>
            <a:off x="16959751" y="1202134"/>
            <a:ext cx="6850095" cy="7002931"/>
          </a:xfrm>
          <a:prstGeom prst="ellipse">
            <a:avLst/>
          </a:prstGeom>
          <a:solidFill>
            <a:schemeClr val="accent4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23" name="Group 532"/>
          <p:cNvGrpSpPr/>
          <p:nvPr/>
        </p:nvGrpSpPr>
        <p:grpSpPr>
          <a:xfrm>
            <a:off x="17851503" y="1975537"/>
            <a:ext cx="5207944" cy="3322437"/>
            <a:chOff x="-512366" y="-837677"/>
            <a:chExt cx="5207943" cy="3322436"/>
          </a:xfrm>
        </p:grpSpPr>
        <p:sp>
          <p:nvSpPr>
            <p:cNvPr id="24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25" name="Shape 531"/>
            <p:cNvSpPr/>
            <p:nvPr/>
          </p:nvSpPr>
          <p:spPr>
            <a:xfrm>
              <a:off x="-512366" y="-837677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72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Clients’ responses (via email, phone calls)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151570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79</a:t>
            </a:fld>
            <a:endParaRPr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872" y="3659246"/>
            <a:ext cx="20188254" cy="9965046"/>
          </a:xfrm>
          <a:prstGeom prst="rect">
            <a:avLst/>
          </a:prstGeom>
        </p:spPr>
      </p:pic>
      <p:sp>
        <p:nvSpPr>
          <p:cNvPr id="11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X FACTOR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24"/>
          <p:cNvSpPr/>
          <p:nvPr/>
        </p:nvSpPr>
        <p:spPr>
          <a:xfrm>
            <a:off x="16807351" y="1049734"/>
            <a:ext cx="6850095" cy="7002931"/>
          </a:xfrm>
          <a:prstGeom prst="ellipse">
            <a:avLst/>
          </a:prstGeom>
          <a:solidFill>
            <a:schemeClr val="accent4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23" name="Group 532"/>
          <p:cNvGrpSpPr/>
          <p:nvPr/>
        </p:nvGrpSpPr>
        <p:grpSpPr>
          <a:xfrm>
            <a:off x="17699103" y="1823137"/>
            <a:ext cx="5207944" cy="3322437"/>
            <a:chOff x="-512366" y="-837677"/>
            <a:chExt cx="5207943" cy="3322436"/>
          </a:xfrm>
        </p:grpSpPr>
        <p:sp>
          <p:nvSpPr>
            <p:cNvPr id="24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25" name="Shape 531"/>
            <p:cNvSpPr/>
            <p:nvPr/>
          </p:nvSpPr>
          <p:spPr>
            <a:xfrm>
              <a:off x="-512366" y="-837677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72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Clients’ responses (via email, phone calls)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7984782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PROBLEM</a:t>
            </a:r>
          </a:p>
        </p:txBody>
      </p:sp>
      <p:sp>
        <p:nvSpPr>
          <p:cNvPr id="31" name="Shape 341"/>
          <p:cNvSpPr/>
          <p:nvPr/>
        </p:nvSpPr>
        <p:spPr>
          <a:xfrm>
            <a:off x="3045541" y="2252118"/>
            <a:ext cx="18278298" cy="1015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14" name="TextBox 13"/>
          <p:cNvSpPr txBox="1"/>
          <p:nvPr/>
        </p:nvSpPr>
        <p:spPr>
          <a:xfrm>
            <a:off x="9132379" y="5531005"/>
            <a:ext cx="127846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prioritize stakeholders 	</a:t>
            </a:r>
          </a:p>
          <a:p>
            <a:pPr lvl="6" indent="0"/>
            <a:r>
              <a:rPr lang="en-US" sz="60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		- </a:t>
            </a:r>
            <a:r>
              <a:rPr lang="en-US" sz="6000" dirty="0" err="1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Eg</a:t>
            </a:r>
            <a:r>
              <a:rPr lang="en-US" sz="60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. Doctors, Referrals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60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0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1523" y="4314735"/>
            <a:ext cx="6544164" cy="6544164"/>
          </a:xfrm>
          <a:ln w="38100">
            <a:solidFill>
              <a:schemeClr val="accent3"/>
            </a:solidFill>
          </a:ln>
        </p:spPr>
      </p:pic>
      <p:sp>
        <p:nvSpPr>
          <p:cNvPr id="11" name="Shape 332"/>
          <p:cNvSpPr/>
          <p:nvPr/>
        </p:nvSpPr>
        <p:spPr>
          <a:xfrm>
            <a:off x="634860" y="11225034"/>
            <a:ext cx="6459782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keep track of teams’ performance</a:t>
            </a:r>
          </a:p>
        </p:txBody>
      </p:sp>
      <p:sp>
        <p:nvSpPr>
          <p:cNvPr id="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045805"/>
      </p:ext>
    </p:extLst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80</a:t>
            </a:fld>
            <a:endParaRPr/>
          </a:p>
        </p:txBody>
      </p:sp>
      <p:grpSp>
        <p:nvGrpSpPr>
          <p:cNvPr id="295" name="Group 295"/>
          <p:cNvGrpSpPr/>
          <p:nvPr/>
        </p:nvGrpSpPr>
        <p:grpSpPr>
          <a:xfrm>
            <a:off x="3371850" y="4875986"/>
            <a:ext cx="8213999" cy="6064813"/>
            <a:chOff x="-1" y="0"/>
            <a:chExt cx="5524841" cy="6064811"/>
          </a:xfrm>
        </p:grpSpPr>
        <p:grpSp>
          <p:nvGrpSpPr>
            <p:cNvPr id="293" name="Group 293"/>
            <p:cNvGrpSpPr/>
            <p:nvPr/>
          </p:nvGrpSpPr>
          <p:grpSpPr>
            <a:xfrm>
              <a:off x="120" y="0"/>
              <a:ext cx="4802988" cy="1388912"/>
              <a:chOff x="0" y="0"/>
              <a:chExt cx="4802986" cy="1388911"/>
            </a:xfrm>
          </p:grpSpPr>
          <p:grpSp>
            <p:nvGrpSpPr>
              <p:cNvPr id="291" name="Group 291"/>
              <p:cNvGrpSpPr/>
              <p:nvPr/>
            </p:nvGrpSpPr>
            <p:grpSpPr>
              <a:xfrm>
                <a:off x="0" y="0"/>
                <a:ext cx="4802986" cy="1388911"/>
                <a:chOff x="0" y="0"/>
                <a:chExt cx="4802985" cy="1388910"/>
              </a:xfrm>
            </p:grpSpPr>
            <p:sp>
              <p:nvSpPr>
                <p:cNvPr id="289" name="Shape 289"/>
                <p:cNvSpPr/>
                <p:nvPr/>
              </p:nvSpPr>
              <p:spPr>
                <a:xfrm>
                  <a:off x="0" y="0"/>
                  <a:ext cx="4802986" cy="1162166"/>
                </a:xfrm>
                <a:prstGeom prst="roundRect">
                  <a:avLst>
                    <a:gd name="adj" fmla="val 10559"/>
                  </a:avLst>
                </a:prstGeom>
                <a:solidFill>
                  <a:schemeClr val="accent3"/>
                </a:solidFill>
                <a:ln w="3175" cap="flat">
                  <a:solidFill>
                    <a:schemeClr val="accent3"/>
                  </a:solidFill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defRPr sz="30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4400">
                    <a:latin typeface="Abadi MT Condensed Extra Bold" charset="0"/>
                    <a:ea typeface="Abadi MT Condensed Extra Bold" charset="0"/>
                    <a:cs typeface="Abadi MT Condensed Extra Bold" charset="0"/>
                  </a:endParaRPr>
                </a:p>
              </p:txBody>
            </p:sp>
            <p:sp>
              <p:nvSpPr>
                <p:cNvPr id="290" name="Shape 290"/>
                <p:cNvSpPr/>
                <p:nvPr/>
              </p:nvSpPr>
              <p:spPr>
                <a:xfrm rot="18900000">
                  <a:off x="2025552" y="481309"/>
                  <a:ext cx="751882" cy="751882"/>
                </a:xfrm>
                <a:prstGeom prst="rect">
                  <a:avLst/>
                </a:prstGeom>
                <a:solidFill>
                  <a:schemeClr val="accent3"/>
                </a:solidFill>
                <a:ln w="3175" cap="flat">
                  <a:solidFill>
                    <a:schemeClr val="accent3"/>
                  </a:solidFill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defRPr sz="30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4400">
                    <a:latin typeface="Abadi MT Condensed Extra Bold" charset="0"/>
                    <a:ea typeface="Abadi MT Condensed Extra Bold" charset="0"/>
                    <a:cs typeface="Abadi MT Condensed Extra Bold" charset="0"/>
                  </a:endParaRPr>
                </a:p>
              </p:txBody>
            </p:sp>
          </p:grpSp>
          <p:sp>
            <p:nvSpPr>
              <p:cNvPr id="292" name="Shape 292"/>
              <p:cNvSpPr/>
              <p:nvPr/>
            </p:nvSpPr>
            <p:spPr>
              <a:xfrm>
                <a:off x="743410" y="87166"/>
                <a:ext cx="3424012" cy="10002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ctr">
                  <a:defRPr>
                    <a:solidFill>
                      <a:srgbClr val="42C0A0"/>
                    </a:solidFill>
                  </a:defRPr>
                </a:lvl1pPr>
              </a:lstStyle>
              <a:p>
                <a:r>
                  <a:rPr lang="en-US" sz="6000" dirty="0">
                    <a:solidFill>
                      <a:schemeClr val="accent1"/>
                    </a:solidFill>
                    <a:latin typeface="Abadi MT Condensed Extra Bold" charset="0"/>
                    <a:ea typeface="Abadi MT Condensed Extra Bold" charset="0"/>
                    <a:cs typeface="Abadi MT Condensed Extra Bold" charset="0"/>
                  </a:rPr>
                  <a:t>ON SYSTEM</a:t>
                </a:r>
                <a:endParaRPr sz="60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endParaRPr>
              </a:p>
            </p:txBody>
          </p:sp>
        </p:grpSp>
        <p:sp>
          <p:nvSpPr>
            <p:cNvPr id="294" name="Shape 294"/>
            <p:cNvSpPr/>
            <p:nvPr/>
          </p:nvSpPr>
          <p:spPr>
            <a:xfrm>
              <a:off x="-1" y="1736238"/>
              <a:ext cx="5524841" cy="432857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rgbClr val="21212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Value-added functions for our team to track performance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rgbClr val="21212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Strengthen follow-up with our patients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rgbClr val="21212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Increase client engagements</a:t>
              </a:r>
            </a:p>
          </p:txBody>
        </p:sp>
      </p:grpSp>
      <p:grpSp>
        <p:nvGrpSpPr>
          <p:cNvPr id="309" name="Group 309"/>
          <p:cNvGrpSpPr/>
          <p:nvPr/>
        </p:nvGrpSpPr>
        <p:grpSpPr>
          <a:xfrm>
            <a:off x="13455682" y="4875986"/>
            <a:ext cx="7880064" cy="6064813"/>
            <a:chOff x="0" y="0"/>
            <a:chExt cx="4803108" cy="6064811"/>
          </a:xfrm>
        </p:grpSpPr>
        <p:grpSp>
          <p:nvGrpSpPr>
            <p:cNvPr id="307" name="Group 307"/>
            <p:cNvGrpSpPr/>
            <p:nvPr/>
          </p:nvGrpSpPr>
          <p:grpSpPr>
            <a:xfrm>
              <a:off x="120" y="0"/>
              <a:ext cx="4802988" cy="1388912"/>
              <a:chOff x="0" y="0"/>
              <a:chExt cx="4802986" cy="1388911"/>
            </a:xfrm>
          </p:grpSpPr>
          <p:grpSp>
            <p:nvGrpSpPr>
              <p:cNvPr id="305" name="Group 305"/>
              <p:cNvGrpSpPr/>
              <p:nvPr/>
            </p:nvGrpSpPr>
            <p:grpSpPr>
              <a:xfrm>
                <a:off x="0" y="0"/>
                <a:ext cx="4802986" cy="1388911"/>
                <a:chOff x="0" y="0"/>
                <a:chExt cx="4802985" cy="1388910"/>
              </a:xfrm>
            </p:grpSpPr>
            <p:sp>
              <p:nvSpPr>
                <p:cNvPr id="303" name="Shape 303"/>
                <p:cNvSpPr/>
                <p:nvPr/>
              </p:nvSpPr>
              <p:spPr>
                <a:xfrm>
                  <a:off x="0" y="0"/>
                  <a:ext cx="4802986" cy="1162166"/>
                </a:xfrm>
                <a:prstGeom prst="roundRect">
                  <a:avLst>
                    <a:gd name="adj" fmla="val 10559"/>
                  </a:avLst>
                </a:prstGeom>
                <a:solidFill>
                  <a:schemeClr val="accent3"/>
                </a:solidFill>
                <a:ln w="3175" cap="flat">
                  <a:solidFill>
                    <a:schemeClr val="accent3"/>
                  </a:solidFill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defRPr sz="30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4400">
                    <a:latin typeface="Abadi MT Condensed Extra Bold" charset="0"/>
                    <a:ea typeface="Abadi MT Condensed Extra Bold" charset="0"/>
                    <a:cs typeface="Abadi MT Condensed Extra Bold" charset="0"/>
                  </a:endParaRPr>
                </a:p>
              </p:txBody>
            </p:sp>
            <p:sp>
              <p:nvSpPr>
                <p:cNvPr id="304" name="Shape 304"/>
                <p:cNvSpPr/>
                <p:nvPr/>
              </p:nvSpPr>
              <p:spPr>
                <a:xfrm rot="18900000">
                  <a:off x="2025552" y="481309"/>
                  <a:ext cx="751882" cy="751882"/>
                </a:xfrm>
                <a:prstGeom prst="rect">
                  <a:avLst/>
                </a:prstGeom>
                <a:solidFill>
                  <a:schemeClr val="accent3"/>
                </a:solidFill>
                <a:ln w="3175" cap="flat">
                  <a:solidFill>
                    <a:schemeClr val="accent3"/>
                  </a:solidFill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defRPr sz="30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4400">
                    <a:latin typeface="Abadi MT Condensed Extra Bold" charset="0"/>
                    <a:ea typeface="Abadi MT Condensed Extra Bold" charset="0"/>
                    <a:cs typeface="Abadi MT Condensed Extra Bold" charset="0"/>
                  </a:endParaRPr>
                </a:p>
              </p:txBody>
            </p:sp>
          </p:grpSp>
          <p:sp>
            <p:nvSpPr>
              <p:cNvPr id="306" name="Shape 306"/>
              <p:cNvSpPr/>
              <p:nvPr/>
            </p:nvSpPr>
            <p:spPr>
              <a:xfrm>
                <a:off x="955006" y="41001"/>
                <a:ext cx="3000820" cy="1092606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ctr">
                  <a:defRPr>
                    <a:solidFill>
                      <a:srgbClr val="42C0A0"/>
                    </a:solidFill>
                  </a:defRPr>
                </a:lvl1pPr>
              </a:lstStyle>
              <a:p>
                <a:r>
                  <a:rPr lang="en-US" sz="6600" dirty="0">
                    <a:solidFill>
                      <a:schemeClr val="accent1"/>
                    </a:solidFill>
                    <a:latin typeface="Abadi MT Condensed Extra Bold" charset="0"/>
                    <a:ea typeface="Abadi MT Condensed Extra Bold" charset="0"/>
                    <a:cs typeface="Abadi MT Condensed Extra Bold" charset="0"/>
                  </a:rPr>
                  <a:t>ON TEAM</a:t>
                </a:r>
                <a:endParaRPr sz="66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endParaRPr>
              </a:p>
            </p:txBody>
          </p:sp>
        </p:grpSp>
        <p:sp>
          <p:nvSpPr>
            <p:cNvPr id="308" name="Shape 308"/>
            <p:cNvSpPr/>
            <p:nvPr/>
          </p:nvSpPr>
          <p:spPr>
            <a:xfrm>
              <a:off x="0" y="1736238"/>
              <a:ext cx="4578102" cy="432857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rgbClr val="21212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Responsive and efficient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rgbClr val="21212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Easy to work with</a:t>
              </a:r>
            </a:p>
          </p:txBody>
        </p:sp>
      </p:grpSp>
      <p:sp>
        <p:nvSpPr>
          <p:cNvPr id="2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CLIENT FEEDBACK</a:t>
            </a:r>
          </a:p>
        </p:txBody>
      </p:sp>
      <p:sp>
        <p:nvSpPr>
          <p:cNvPr id="2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596683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81</a:t>
            </a:fld>
            <a:endParaRPr/>
          </a:p>
        </p:txBody>
      </p:sp>
      <p:sp>
        <p:nvSpPr>
          <p:cNvPr id="9" name="Shape 285"/>
          <p:cNvSpPr txBox="1">
            <a:spLocks/>
          </p:cNvSpPr>
          <p:nvPr/>
        </p:nvSpPr>
        <p:spPr>
          <a:xfrm>
            <a:off x="1766809" y="676741"/>
            <a:ext cx="21021421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FUTURE PLANS/ HANDOVER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632"/>
          <p:cNvSpPr/>
          <p:nvPr/>
        </p:nvSpPr>
        <p:spPr>
          <a:xfrm>
            <a:off x="5490990" y="8548441"/>
            <a:ext cx="5384809" cy="78554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6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APRIL</a:t>
            </a:r>
            <a:endParaRPr sz="66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171611" y="4439415"/>
            <a:ext cx="4023572" cy="4023571"/>
            <a:chOff x="2133011" y="4701083"/>
            <a:chExt cx="4023572" cy="4023571"/>
          </a:xfrm>
        </p:grpSpPr>
        <p:graphicFrame>
          <p:nvGraphicFramePr>
            <p:cNvPr id="14" name="Chart 633"/>
            <p:cNvGraphicFramePr/>
            <p:nvPr>
              <p:extLst>
                <p:ext uri="{D42A27DB-BD31-4B8C-83A1-F6EECF244321}">
                  <p14:modId xmlns:p14="http://schemas.microsoft.com/office/powerpoint/2010/main" val="2318476014"/>
                </p:ext>
              </p:extLst>
            </p:nvPr>
          </p:nvGraphicFramePr>
          <p:xfrm>
            <a:off x="2133011" y="4701083"/>
            <a:ext cx="4023572" cy="40235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5" name="Shape 653"/>
            <p:cNvSpPr/>
            <p:nvPr/>
          </p:nvSpPr>
          <p:spPr>
            <a:xfrm>
              <a:off x="2611237" y="5179310"/>
              <a:ext cx="3067117" cy="3067115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138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13</a:t>
              </a:r>
              <a:endParaRPr sz="13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585850" y="4732012"/>
            <a:ext cx="10667737" cy="381642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342900" marR="0" indent="-3429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Source</a:t>
            </a:r>
            <a:r>
              <a:rPr kumimoji="0" lang="en-US" sz="54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codes</a:t>
            </a:r>
          </a:p>
          <a:p>
            <a:pPr marL="342900" marR="0" indent="-3429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5400" baseline="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Database</a:t>
            </a:r>
            <a:r>
              <a:rPr lang="en-US" sz="5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with current data</a:t>
            </a:r>
          </a:p>
          <a:p>
            <a:pPr marL="342900" marR="0" indent="-3429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Documentations</a:t>
            </a:r>
          </a:p>
        </p:txBody>
      </p:sp>
    </p:spTree>
    <p:extLst>
      <p:ext uri="{BB962C8B-B14F-4D97-AF65-F5344CB8AC3E}">
        <p14:creationId xmlns:p14="http://schemas.microsoft.com/office/powerpoint/2010/main" val="521795029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7" b="7577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411135" y="1114850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80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REFLECTIONS</a:t>
            </a:r>
          </a:p>
        </p:txBody>
      </p:sp>
    </p:spTree>
    <p:extLst>
      <p:ext uri="{BB962C8B-B14F-4D97-AF65-F5344CB8AC3E}">
        <p14:creationId xmlns:p14="http://schemas.microsoft.com/office/powerpoint/2010/main" val="1633321702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83</a:t>
            </a:fld>
            <a:endParaRPr/>
          </a:p>
        </p:txBody>
      </p:sp>
      <p:grpSp>
        <p:nvGrpSpPr>
          <p:cNvPr id="31" name="Group 30"/>
          <p:cNvGrpSpPr/>
          <p:nvPr/>
        </p:nvGrpSpPr>
        <p:grpSpPr>
          <a:xfrm>
            <a:off x="9826255" y="5708793"/>
            <a:ext cx="9337106" cy="4396137"/>
            <a:chOff x="12936658" y="6611440"/>
            <a:chExt cx="7377652" cy="3104873"/>
          </a:xfrm>
        </p:grpSpPr>
        <p:sp>
          <p:nvSpPr>
            <p:cNvPr id="44" name="Freeform 501"/>
            <p:cNvSpPr>
              <a:spLocks noChangeArrowheads="1"/>
            </p:cNvSpPr>
            <p:nvPr/>
          </p:nvSpPr>
          <p:spPr bwMode="auto">
            <a:xfrm>
              <a:off x="12936658" y="6611440"/>
              <a:ext cx="7377652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80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5035709" y="8298314"/>
              <a:ext cx="5217993" cy="1231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800" dirty="0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I have learnt the importance of communicating with my team mates in order to ensure that everyone is working towards the right direction.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063311" y="7807920"/>
              <a:ext cx="2065334" cy="4075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3600" b="1" cap="all" spc="53" dirty="0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Sean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23554" y="2926691"/>
            <a:ext cx="9946618" cy="3886294"/>
            <a:chOff x="4032432" y="6717700"/>
            <a:chExt cx="7148314" cy="2795711"/>
          </a:xfrm>
          <a:solidFill>
            <a:srgbClr val="182033"/>
          </a:solidFill>
        </p:grpSpPr>
        <p:sp>
          <p:nvSpPr>
            <p:cNvPr id="49" name="Freeform 501"/>
            <p:cNvSpPr>
              <a:spLocks noChangeArrowheads="1"/>
            </p:cNvSpPr>
            <p:nvPr/>
          </p:nvSpPr>
          <p:spPr bwMode="auto">
            <a:xfrm>
              <a:off x="4032432" y="6717700"/>
              <a:ext cx="7148314" cy="2795711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380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887670" y="8182726"/>
              <a:ext cx="5130935" cy="125464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800" dirty="0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I have learnt to explore different designs of our user interface. Through this project, I have gain more knowledge on front end development.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901102" y="7719844"/>
              <a:ext cx="935273" cy="519430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3600" b="1" cap="all" spc="53" dirty="0" err="1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nicole</a:t>
              </a:r>
              <a:endParaRPr lang="en-US" sz="3600" b="1" cap="all" spc="53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4230350" y="1963482"/>
            <a:ext cx="10018217" cy="3745311"/>
            <a:chOff x="13165996" y="2489677"/>
            <a:chExt cx="7148314" cy="3104873"/>
          </a:xfrm>
        </p:grpSpPr>
        <p:sp>
          <p:nvSpPr>
            <p:cNvPr id="54" name="Freeform 501"/>
            <p:cNvSpPr>
              <a:spLocks noChangeArrowheads="1"/>
            </p:cNvSpPr>
            <p:nvPr/>
          </p:nvSpPr>
          <p:spPr bwMode="auto">
            <a:xfrm>
              <a:off x="13165996" y="2489677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80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035790" y="4018220"/>
              <a:ext cx="5176651" cy="15326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800" dirty="0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I have learnt the importance gathering users’ feedback through user testing so that we can continue improving our system to suit our clients’ needs.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5036142" y="3561887"/>
              <a:ext cx="1191335" cy="4908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3600" b="1" cap="all" spc="53" dirty="0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Shu </a:t>
              </a:r>
              <a:r>
                <a:rPr lang="en-US" sz="3600" b="1" cap="all" spc="53" dirty="0" err="1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yan</a:t>
              </a:r>
              <a:endParaRPr lang="en-US" sz="3600" b="1" cap="all" spc="53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21334" y="9454906"/>
            <a:ext cx="9122486" cy="4280693"/>
            <a:chOff x="4007717" y="2514696"/>
            <a:chExt cx="7148314" cy="3104873"/>
          </a:xfrm>
        </p:grpSpPr>
        <p:sp>
          <p:nvSpPr>
            <p:cNvPr id="59" name="Freeform 501"/>
            <p:cNvSpPr>
              <a:spLocks noChangeArrowheads="1"/>
            </p:cNvSpPr>
            <p:nvPr/>
          </p:nvSpPr>
          <p:spPr bwMode="auto">
            <a:xfrm>
              <a:off x="4007717" y="2514696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80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991453" y="4200629"/>
              <a:ext cx="4985628" cy="126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8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I have learnt the importance of managing clients’ expectations and understanding the strengths of my team. 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026499" y="3673483"/>
              <a:ext cx="1104988" cy="54903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3600" b="1" cap="all" spc="53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Kaixin</a:t>
              </a:r>
            </a:p>
          </p:txBody>
        </p:sp>
      </p:grpSp>
      <p:sp>
        <p:nvSpPr>
          <p:cNvPr id="63" name="Freeform 501"/>
          <p:cNvSpPr>
            <a:spLocks noChangeArrowheads="1"/>
          </p:cNvSpPr>
          <p:nvPr/>
        </p:nvSpPr>
        <p:spPr bwMode="auto">
          <a:xfrm>
            <a:off x="12969192" y="9006820"/>
            <a:ext cx="10028386" cy="4429128"/>
          </a:xfrm>
          <a:custGeom>
            <a:avLst/>
            <a:gdLst>
              <a:gd name="T0" fmla="*/ 3762 w 4162"/>
              <a:gd name="T1" fmla="*/ 588 h 1806"/>
              <a:gd name="T2" fmla="*/ 0 w 4162"/>
              <a:gd name="T3" fmla="*/ 588 h 1806"/>
              <a:gd name="T4" fmla="*/ 0 w 4162"/>
              <a:gd name="T5" fmla="*/ 1805 h 1806"/>
              <a:gd name="T6" fmla="*/ 4161 w 4162"/>
              <a:gd name="T7" fmla="*/ 1805 h 1806"/>
              <a:gd name="T8" fmla="*/ 4161 w 4162"/>
              <a:gd name="T9" fmla="*/ 627 h 1806"/>
              <a:gd name="T10" fmla="*/ 4161 w 4162"/>
              <a:gd name="T11" fmla="*/ 588 h 1806"/>
              <a:gd name="T12" fmla="*/ 4161 w 4162"/>
              <a:gd name="T13" fmla="*/ 0 h 1806"/>
              <a:gd name="T14" fmla="*/ 3762 w 4162"/>
              <a:gd name="T15" fmla="*/ 588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62" h="1806">
                <a:moveTo>
                  <a:pt x="3762" y="588"/>
                </a:moveTo>
                <a:lnTo>
                  <a:pt x="0" y="588"/>
                </a:lnTo>
                <a:lnTo>
                  <a:pt x="0" y="1805"/>
                </a:lnTo>
                <a:lnTo>
                  <a:pt x="4161" y="1805"/>
                </a:lnTo>
                <a:lnTo>
                  <a:pt x="4161" y="627"/>
                </a:lnTo>
                <a:lnTo>
                  <a:pt x="4161" y="588"/>
                </a:lnTo>
                <a:lnTo>
                  <a:pt x="4161" y="0"/>
                </a:lnTo>
                <a:lnTo>
                  <a:pt x="3762" y="588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8800" dirty="0">
              <a:latin typeface="Roboto Light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877041" y="11417729"/>
            <a:ext cx="6866129" cy="17686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defRPr/>
            </a:pPr>
            <a:r>
              <a:rPr lang="en-US" sz="2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 have learnt to be more receptive to feedback given by our clients. On top of that, I learned to be more attentive to details when designing the UI.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5931399" y="10826877"/>
            <a:ext cx="2705677" cy="5663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3600" b="1" cap="all" spc="53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Nabilah BANU</a:t>
            </a:r>
          </a:p>
        </p:txBody>
      </p:sp>
      <p:pic>
        <p:nvPicPr>
          <p:cNvPr id="70" name="Picture Placeholder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9992265" y="7401482"/>
            <a:ext cx="2289593" cy="2530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1" name="Picture Placeholder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3240257" y="10767180"/>
            <a:ext cx="2276622" cy="23293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791" y="3303265"/>
            <a:ext cx="2288269" cy="22882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3" name="Picture Placeholder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519359" y="11110064"/>
            <a:ext cx="2365919" cy="24708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4" name="Picture Placeholder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723555" y="4409797"/>
            <a:ext cx="2400215" cy="2398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REFLECTIONS</a:t>
            </a:r>
          </a:p>
        </p:txBody>
      </p:sp>
      <p:sp>
        <p:nvSpPr>
          <p:cNvPr id="3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1770"/>
      </p:ext>
    </p:extLst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7" b="7577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154400" y="824674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115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THANK YOU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4425649" cy="1374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5248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85</a:t>
            </a:fld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3052850" y="2581119"/>
            <a:ext cx="18278298" cy="1015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MID TERM</a:t>
            </a:r>
            <a:endParaRPr sz="48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11585850" y="3589734"/>
            <a:ext cx="1383341" cy="1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4140200" y="3589734"/>
            <a:ext cx="6850095" cy="7002931"/>
          </a:xfrm>
          <a:prstGeom prst="ellipse">
            <a:avLst/>
          </a:prstGeom>
          <a:solidFill>
            <a:schemeClr val="accent4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9786111" y="8059705"/>
            <a:ext cx="3418746" cy="3418746"/>
          </a:xfrm>
          <a:prstGeom prst="ellipse">
            <a:avLst/>
          </a:prstGeom>
          <a:solidFill>
            <a:schemeClr val="accent1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12036393" y="5869226"/>
            <a:ext cx="3992164" cy="3992164"/>
          </a:xfrm>
          <a:prstGeom prst="ellipse">
            <a:avLst/>
          </a:prstGeom>
          <a:solidFill>
            <a:schemeClr val="accent3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14697440" y="3872469"/>
            <a:ext cx="5256687" cy="5256687"/>
          </a:xfrm>
          <a:prstGeom prst="ellipse">
            <a:avLst/>
          </a:prstGeom>
          <a:solidFill>
            <a:schemeClr val="accent2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16498028" y="8369823"/>
            <a:ext cx="2798511" cy="2798511"/>
          </a:xfrm>
          <a:prstGeom prst="ellipse">
            <a:avLst/>
          </a:prstGeom>
          <a:solidFill>
            <a:schemeClr val="accent1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15269934" y="9602851"/>
            <a:ext cx="1630817" cy="1630817"/>
          </a:xfrm>
          <a:prstGeom prst="ellipse">
            <a:avLst/>
          </a:prstGeom>
          <a:solidFill>
            <a:schemeClr val="accent3">
              <a:alpha val="69187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532" name="Group 532"/>
          <p:cNvGrpSpPr/>
          <p:nvPr/>
        </p:nvGrpSpPr>
        <p:grpSpPr>
          <a:xfrm>
            <a:off x="5031952" y="4363137"/>
            <a:ext cx="5207944" cy="3322437"/>
            <a:chOff x="-512366" y="-837677"/>
            <a:chExt cx="5207943" cy="3322436"/>
          </a:xfrm>
        </p:grpSpPr>
        <p:sp>
          <p:nvSpPr>
            <p:cNvPr id="530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531" name="Shape 531"/>
            <p:cNvSpPr/>
            <p:nvPr/>
          </p:nvSpPr>
          <p:spPr>
            <a:xfrm>
              <a:off x="-512366" y="-837677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66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At least 50% of clients’ responses (via email, phone calls)</a:t>
              </a:r>
            </a:p>
          </p:txBody>
        </p:sp>
      </p:grpSp>
      <p:sp>
        <p:nvSpPr>
          <p:cNvPr id="534" name="Shape 534"/>
          <p:cNvSpPr/>
          <p:nvPr/>
        </p:nvSpPr>
        <p:spPr>
          <a:xfrm>
            <a:off x="15810476" y="10154149"/>
            <a:ext cx="549736" cy="528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96" y="1840"/>
                </a:moveTo>
                <a:lnTo>
                  <a:pt x="4320" y="200"/>
                </a:lnTo>
                <a:cubicBezTo>
                  <a:pt x="1950" y="2280"/>
                  <a:pt x="191" y="5360"/>
                  <a:pt x="0" y="8640"/>
                </a:cubicBezTo>
                <a:lnTo>
                  <a:pt x="2141" y="8640"/>
                </a:lnTo>
                <a:cubicBezTo>
                  <a:pt x="2332" y="5760"/>
                  <a:pt x="3517" y="3280"/>
                  <a:pt x="5696" y="1840"/>
                </a:cubicBezTo>
                <a:close/>
                <a:moveTo>
                  <a:pt x="19650" y="8640"/>
                </a:moveTo>
                <a:lnTo>
                  <a:pt x="21600" y="8640"/>
                </a:lnTo>
                <a:cubicBezTo>
                  <a:pt x="21409" y="5360"/>
                  <a:pt x="19841" y="2280"/>
                  <a:pt x="17471" y="200"/>
                </a:cubicBezTo>
                <a:lnTo>
                  <a:pt x="15904" y="1840"/>
                </a:lnTo>
                <a:cubicBezTo>
                  <a:pt x="18045" y="3280"/>
                  <a:pt x="19421" y="5760"/>
                  <a:pt x="19650" y="8640"/>
                </a:cubicBezTo>
                <a:close/>
                <a:moveTo>
                  <a:pt x="17471" y="9240"/>
                </a:moveTo>
                <a:cubicBezTo>
                  <a:pt x="17471" y="5960"/>
                  <a:pt x="15330" y="3280"/>
                  <a:pt x="12348" y="2480"/>
                </a:cubicBezTo>
                <a:lnTo>
                  <a:pt x="12348" y="1640"/>
                </a:lnTo>
                <a:cubicBezTo>
                  <a:pt x="12348" y="840"/>
                  <a:pt x="11584" y="0"/>
                  <a:pt x="10781" y="0"/>
                </a:cubicBezTo>
                <a:cubicBezTo>
                  <a:pt x="10016" y="0"/>
                  <a:pt x="9213" y="840"/>
                  <a:pt x="9213" y="1640"/>
                </a:cubicBezTo>
                <a:lnTo>
                  <a:pt x="9213" y="2480"/>
                </a:lnTo>
                <a:cubicBezTo>
                  <a:pt x="6270" y="3280"/>
                  <a:pt x="4129" y="5960"/>
                  <a:pt x="4129" y="9240"/>
                </a:cubicBezTo>
                <a:lnTo>
                  <a:pt x="4129" y="15200"/>
                </a:lnTo>
                <a:lnTo>
                  <a:pt x="2141" y="17280"/>
                </a:lnTo>
                <a:lnTo>
                  <a:pt x="2141" y="18280"/>
                </a:lnTo>
                <a:lnTo>
                  <a:pt x="19650" y="18280"/>
                </a:lnTo>
                <a:lnTo>
                  <a:pt x="19650" y="17280"/>
                </a:lnTo>
                <a:lnTo>
                  <a:pt x="17471" y="15200"/>
                </a:lnTo>
                <a:lnTo>
                  <a:pt x="17471" y="9240"/>
                </a:lnTo>
                <a:close/>
                <a:moveTo>
                  <a:pt x="10781" y="21600"/>
                </a:moveTo>
                <a:lnTo>
                  <a:pt x="11201" y="21600"/>
                </a:lnTo>
                <a:cubicBezTo>
                  <a:pt x="11966" y="21400"/>
                  <a:pt x="12348" y="20960"/>
                  <a:pt x="12769" y="20360"/>
                </a:cubicBezTo>
                <a:cubicBezTo>
                  <a:pt x="12769" y="20160"/>
                  <a:pt x="12960" y="19720"/>
                  <a:pt x="12960" y="19520"/>
                </a:cubicBezTo>
                <a:lnTo>
                  <a:pt x="8831" y="19520"/>
                </a:lnTo>
                <a:cubicBezTo>
                  <a:pt x="8831" y="20560"/>
                  <a:pt x="9634" y="21600"/>
                  <a:pt x="10781" y="21600"/>
                </a:cubicBezTo>
                <a:close/>
              </a:path>
            </a:pathLst>
          </a:custGeom>
          <a:solidFill>
            <a:srgbClr val="FFFFFF"/>
          </a:solidFill>
          <a:ln w="3175">
            <a:miter lim="400000"/>
          </a:ln>
        </p:spPr>
        <p:txBody>
          <a:bodyPr lIns="64293" tIns="64293" rIns="64293" bIns="64293" anchor="ctr"/>
          <a:lstStyle/>
          <a:p>
            <a:pPr defTabSz="1285875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1857104" y="3823935"/>
            <a:ext cx="3418746" cy="3418746"/>
          </a:xfrm>
          <a:prstGeom prst="ellipse">
            <a:avLst/>
          </a:prstGeom>
          <a:solidFill>
            <a:schemeClr val="accent1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19434354" y="6069626"/>
            <a:ext cx="3077883" cy="3077882"/>
          </a:xfrm>
          <a:prstGeom prst="ellipse">
            <a:avLst/>
          </a:prstGeom>
          <a:solidFill>
            <a:schemeClr val="accent3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1" name="Shape 341"/>
          <p:cNvSpPr/>
          <p:nvPr/>
        </p:nvSpPr>
        <p:spPr>
          <a:xfrm>
            <a:off x="3045541" y="2252118"/>
            <a:ext cx="18278298" cy="1015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14" name="TextBox 13"/>
          <p:cNvSpPr txBox="1"/>
          <p:nvPr/>
        </p:nvSpPr>
        <p:spPr>
          <a:xfrm>
            <a:off x="8875205" y="4918385"/>
            <a:ext cx="1395622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 Main teams: Medical and Visa</a:t>
            </a:r>
            <a:b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54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ZOHO CRM lacks the feature to provide </a:t>
            </a:r>
            <a:r>
              <a:rPr lang="en-US" sz="54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cross-team performance comparisons </a:t>
            </a:r>
            <a:br>
              <a:rPr lang="en-US" sz="54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5400" dirty="0">
              <a:solidFill>
                <a:srgbClr val="FF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 proper record </a:t>
            </a: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of teams’ performances</a:t>
            </a:r>
            <a:b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54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Unable to efficiently allocate resources </a:t>
            </a:r>
          </a:p>
        </p:txBody>
      </p:sp>
      <p:pic>
        <p:nvPicPr>
          <p:cNvPr id="1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r="6575"/>
          <a:stretch>
            <a:fillRect/>
          </a:stretch>
        </p:blipFill>
        <p:spPr>
          <a:xfrm>
            <a:off x="728963" y="4200052"/>
            <a:ext cx="6546628" cy="6544164"/>
          </a:xfrm>
          <a:ln w="38100">
            <a:solidFill>
              <a:schemeClr val="accent3"/>
            </a:solidFill>
          </a:ln>
        </p:spPr>
      </p:pic>
      <p:sp>
        <p:nvSpPr>
          <p:cNvPr id="13" name="Shape 328"/>
          <p:cNvSpPr/>
          <p:nvPr/>
        </p:nvSpPr>
        <p:spPr>
          <a:xfrm>
            <a:off x="1223852" y="11069959"/>
            <a:ext cx="5264304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determine engagements with stakeholders</a:t>
            </a:r>
          </a:p>
        </p:txBody>
      </p:sp>
      <p:sp>
        <p:nvSpPr>
          <p:cNvPr id="9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PROBLEM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831662"/>
      </p:ext>
    </p:extLst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Emerald and Blue">
      <a:dk1>
        <a:srgbClr val="DCDEE0"/>
      </a:dk1>
      <a:lt1>
        <a:srgbClr val="525860"/>
      </a:lt1>
      <a:dk2>
        <a:srgbClr val="18222D"/>
      </a:dk2>
      <a:lt2>
        <a:srgbClr val="53585F"/>
      </a:lt2>
      <a:accent1>
        <a:srgbClr val="42BF9F"/>
      </a:accent1>
      <a:accent2>
        <a:srgbClr val="37A189"/>
      </a:accent2>
      <a:accent3>
        <a:srgbClr val="0D426E"/>
      </a:accent3>
      <a:accent4>
        <a:srgbClr val="07355A"/>
      </a:accent4>
      <a:accent5>
        <a:srgbClr val="42BF9F"/>
      </a:accent5>
      <a:accent6>
        <a:srgbClr val="37A189"/>
      </a:accent6>
      <a:hlink>
        <a:srgbClr val="0D426E"/>
      </a:hlink>
      <a:folHlink>
        <a:srgbClr val="063053"/>
      </a:folHlink>
    </a:clrScheme>
    <a:fontScheme name="White">
      <a:majorFont>
        <a:latin typeface="Roboto Regular"/>
        <a:ea typeface="Roboto Regular"/>
        <a:cs typeface="Roboto Regular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25860"/>
            </a:solidFill>
            <a:effectLst/>
            <a:uFillTx/>
            <a:latin typeface="+mj-lt"/>
            <a:ea typeface="+mj-ea"/>
            <a:cs typeface="+mj-cs"/>
            <a:sym typeface="Robot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Roboto Regular"/>
        <a:ea typeface="Roboto Regular"/>
        <a:cs typeface="Roboto Regular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25860"/>
            </a:solidFill>
            <a:effectLst/>
            <a:uFillTx/>
            <a:latin typeface="+mj-lt"/>
            <a:ea typeface="+mj-ea"/>
            <a:cs typeface="+mj-cs"/>
            <a:sym typeface="Robot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1788</Words>
  <Application>Microsoft Office PowerPoint</Application>
  <PresentationFormat>Custom</PresentationFormat>
  <Paragraphs>600</Paragraphs>
  <Slides>85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101" baseType="lpstr">
      <vt:lpstr>Abadi MT Condensed Extra Bold</vt:lpstr>
      <vt:lpstr>Abadi MT Condensed Light</vt:lpstr>
      <vt:lpstr>Aharoni</vt:lpstr>
      <vt:lpstr>Arial</vt:lpstr>
      <vt:lpstr>Axure Handwriting</vt:lpstr>
      <vt:lpstr>Bebas Neue</vt:lpstr>
      <vt:lpstr>Futura-Light</vt:lpstr>
      <vt:lpstr>Helvetica Light</vt:lpstr>
      <vt:lpstr>Helvetica Neue</vt:lpstr>
      <vt:lpstr>Helvetica Neue Medium</vt:lpstr>
      <vt:lpstr>Open Sans</vt:lpstr>
      <vt:lpstr>Roboto Bold</vt:lpstr>
      <vt:lpstr>Roboto Light</vt:lpstr>
      <vt:lpstr>Roboto Regular</vt:lpstr>
      <vt:lpstr>Stencil</vt:lpstr>
      <vt:lpstr>White</vt:lpstr>
      <vt:lpstr>PowerPoint Presentation</vt:lpstr>
      <vt:lpstr>AGENDA</vt:lpstr>
      <vt:lpstr>PowerPoint Presentation</vt:lpstr>
      <vt:lpstr>SPONSOR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Plan</dc:title>
  <dc:creator>Kaixin Teh</dc:creator>
  <cp:lastModifiedBy>Kaixin Teh</cp:lastModifiedBy>
  <cp:revision>80</cp:revision>
  <dcterms:modified xsi:type="dcterms:W3CDTF">2017-04-14T13:44:57Z</dcterms:modified>
</cp:coreProperties>
</file>